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7" r:id="rId1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0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D58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55" dirty="0"/>
              <a:t>SHRM-</a:t>
            </a:r>
            <a:r>
              <a:rPr spc="420" dirty="0"/>
              <a:t>ATLANTA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95" dirty="0"/>
              <a:t>#SOAHR2023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D58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55" dirty="0"/>
              <a:t>SHRM-</a:t>
            </a:r>
            <a:r>
              <a:rPr spc="420" dirty="0"/>
              <a:t>ATLANTA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95" dirty="0"/>
              <a:t>#SOAHR2023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D58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55" dirty="0"/>
              <a:t>SHRM-</a:t>
            </a:r>
            <a:r>
              <a:rPr spc="420" dirty="0"/>
              <a:t>ATLANTA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95" dirty="0"/>
              <a:t>#SOAHR2023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D58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55" dirty="0"/>
              <a:t>SHRM-</a:t>
            </a:r>
            <a:r>
              <a:rPr spc="420" dirty="0"/>
              <a:t>ATLANTA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95" dirty="0"/>
              <a:t>#SOAHR2023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55" dirty="0"/>
              <a:t>SHRM-</a:t>
            </a:r>
            <a:r>
              <a:rPr spc="420" dirty="0"/>
              <a:t>ATLANTA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95" dirty="0"/>
              <a:t>#SOAHR2023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34033" y="905495"/>
            <a:ext cx="6104890" cy="1187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D58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97537" y="2584620"/>
            <a:ext cx="9028430" cy="60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5599" y="9745367"/>
            <a:ext cx="2920365" cy="436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55" dirty="0"/>
              <a:t>SHRM-</a:t>
            </a:r>
            <a:r>
              <a:rPr spc="420" dirty="0"/>
              <a:t>ATLANTA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649508" y="9761263"/>
            <a:ext cx="2400934" cy="436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95" dirty="0"/>
              <a:t>#SOAHR2023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oahr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nstagram.com/shrmatl" TargetMode="External"/><Relationship Id="rId13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hyperlink" Target="https://twitter.com/shrmatl" TargetMode="External"/><Relationship Id="rId12" Type="http://schemas.openxmlformats.org/officeDocument/2006/relationships/hyperlink" Target="http://www.linkedin.com/events/6999101081314086912/abou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hyperlink" Target="https://www.linkedin.com/company/shrm-atlanta/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www.facebook.com/shrmatlanta/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www.facebook.com/events/1833114077065597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soahr.net/wp-content/uploads/2023/01/soahr23._ig.sponsor.png" TargetMode="External"/><Relationship Id="rId7" Type="http://schemas.openxmlformats.org/officeDocument/2006/relationships/hyperlink" Target="https://soahr.net/wp-content/uploads/2023/01/soahr23._ig.exhibitor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://www.soahr.net/" TargetMode="External"/><Relationship Id="rId5" Type="http://schemas.openxmlformats.org/officeDocument/2006/relationships/hyperlink" Target="https://soahr.net/wp-content/uploads/2023/01/soahr23._fb-linkedin.sponsor.png" TargetMode="External"/><Relationship Id="rId10" Type="http://schemas.openxmlformats.org/officeDocument/2006/relationships/image" Target="../media/image16.jpg"/><Relationship Id="rId4" Type="http://schemas.openxmlformats.org/officeDocument/2006/relationships/image" Target="../media/image13.jpg"/><Relationship Id="rId9" Type="http://schemas.openxmlformats.org/officeDocument/2006/relationships/hyperlink" Target="https://soahr.net/wp-content/uploads/2023/01/soahr23._fb-linkedin.exhibitor.p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soahr.net/wp-content/uploads/2023/01/soahr23._fb-linkedin.sponsor.png" TargetMode="External"/><Relationship Id="rId7" Type="http://schemas.openxmlformats.org/officeDocument/2006/relationships/hyperlink" Target="https://soahr.net/wp-content/uploads/2023/01/soahr23._fb-linkedin.exhibitor.png" TargetMode="External"/><Relationship Id="rId2" Type="http://schemas.openxmlformats.org/officeDocument/2006/relationships/hyperlink" Target="http://www.soahr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.png"/><Relationship Id="rId5" Type="http://schemas.openxmlformats.org/officeDocument/2006/relationships/hyperlink" Target="https://soahr.net/wp-content/uploads/2023/01/soahr23._ig.exhibitor.png" TargetMode="External"/><Relationship Id="rId10" Type="http://schemas.openxmlformats.org/officeDocument/2006/relationships/image" Target="../media/image20.jpg"/><Relationship Id="rId4" Type="http://schemas.openxmlformats.org/officeDocument/2006/relationships/image" Target="../media/image17.png"/><Relationship Id="rId9" Type="http://schemas.openxmlformats.org/officeDocument/2006/relationships/hyperlink" Target="https://soahr.net/wp-content/uploads/2023/01/soahr23._ig.sponsor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events/183311407706559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ahr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payne@shrmatlanta.org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574632"/>
              <a:ext cx="18287999" cy="712367"/>
            </a:xfrm>
            <a:prstGeom prst="rect">
              <a:avLst/>
            </a:prstGeom>
          </p:spPr>
        </p:pic>
        <p:pic>
          <p:nvPicPr>
            <p:cNvPr id="5" name="object 5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1038" y="3394477"/>
              <a:ext cx="11429998" cy="24764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4867274" cy="37433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0856" y="8381834"/>
              <a:ext cx="2371724" cy="9715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87329" y="5976305"/>
            <a:ext cx="7913370" cy="1617345"/>
          </a:xfrm>
          <a:prstGeom prst="rect">
            <a:avLst/>
          </a:prstGeom>
        </p:spPr>
        <p:txBody>
          <a:bodyPr vert="horz" wrap="square" lIns="0" tIns="267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10"/>
              </a:spcBef>
            </a:pPr>
            <a:r>
              <a:rPr sz="5350" b="1" spc="795" dirty="0">
                <a:solidFill>
                  <a:srgbClr val="0A5986"/>
                </a:solidFill>
                <a:latin typeface="Calibri"/>
                <a:cs typeface="Calibri"/>
              </a:rPr>
              <a:t>SPONSOR/EXHIBITOR</a:t>
            </a:r>
            <a:endParaRPr sz="5350">
              <a:latin typeface="Calibri"/>
              <a:cs typeface="Calibri"/>
            </a:endParaRPr>
          </a:p>
          <a:p>
            <a:pPr marR="78740" algn="ctr">
              <a:lnSpc>
                <a:spcPct val="100000"/>
              </a:lnSpc>
              <a:spcBef>
                <a:spcPts val="980"/>
              </a:spcBef>
            </a:pPr>
            <a:r>
              <a:rPr sz="2600" spc="375" dirty="0">
                <a:solidFill>
                  <a:srgbClr val="0A5986"/>
                </a:solidFill>
                <a:latin typeface="Calibri"/>
                <a:cs typeface="Calibri"/>
              </a:rPr>
              <a:t>SOCIAL</a:t>
            </a:r>
            <a:r>
              <a:rPr sz="2600" spc="100" dirty="0">
                <a:solidFill>
                  <a:srgbClr val="0A5986"/>
                </a:solidFill>
                <a:latin typeface="Calibri"/>
                <a:cs typeface="Calibri"/>
              </a:rPr>
              <a:t> </a:t>
            </a:r>
            <a:r>
              <a:rPr sz="2600" spc="350" dirty="0">
                <a:solidFill>
                  <a:srgbClr val="0A5986"/>
                </a:solidFill>
                <a:latin typeface="Calibri"/>
                <a:cs typeface="Calibri"/>
              </a:rPr>
              <a:t>MEDIA</a:t>
            </a:r>
            <a:r>
              <a:rPr sz="2600" spc="95" dirty="0">
                <a:solidFill>
                  <a:srgbClr val="0A5986"/>
                </a:solidFill>
                <a:latin typeface="Calibri"/>
                <a:cs typeface="Calibri"/>
              </a:rPr>
              <a:t> </a:t>
            </a:r>
            <a:r>
              <a:rPr sz="2600" spc="335" dirty="0">
                <a:solidFill>
                  <a:srgbClr val="0A5986"/>
                </a:solidFill>
                <a:latin typeface="Calibri"/>
                <a:cs typeface="Calibri"/>
              </a:rPr>
              <a:t>TOOLKIT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79892" y="9750452"/>
            <a:ext cx="559816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b="1" spc="355" dirty="0">
                <a:solidFill>
                  <a:srgbClr val="FFFFFF"/>
                </a:solidFill>
                <a:latin typeface="Calibri"/>
                <a:cs typeface="Calibri"/>
              </a:rPr>
              <a:t>SHRM-</a:t>
            </a:r>
            <a:r>
              <a:rPr sz="2650" b="1" spc="430" dirty="0">
                <a:solidFill>
                  <a:srgbClr val="FFFFFF"/>
                </a:solidFill>
                <a:latin typeface="Calibri"/>
                <a:cs typeface="Calibri"/>
              </a:rPr>
              <a:t>ATLANTA</a:t>
            </a:r>
            <a:r>
              <a:rPr sz="2650" b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-43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650" b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395" dirty="0">
                <a:solidFill>
                  <a:srgbClr val="FFFFFF"/>
                </a:solidFill>
                <a:latin typeface="Calibri"/>
                <a:cs typeface="Calibri"/>
              </a:rPr>
              <a:t>#SOAHR2023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86803" y="2352740"/>
            <a:ext cx="5433060" cy="3235325"/>
          </a:xfrm>
          <a:custGeom>
            <a:avLst/>
            <a:gdLst/>
            <a:ahLst/>
            <a:cxnLst/>
            <a:rect l="l" t="t" r="r" b="b"/>
            <a:pathLst>
              <a:path w="5433059" h="3235325">
                <a:moveTo>
                  <a:pt x="0" y="3234803"/>
                </a:moveTo>
                <a:lnTo>
                  <a:pt x="5432768" y="3234803"/>
                </a:lnTo>
                <a:lnTo>
                  <a:pt x="5432768" y="0"/>
                </a:lnTo>
                <a:lnTo>
                  <a:pt x="0" y="0"/>
                </a:lnTo>
                <a:lnTo>
                  <a:pt x="0" y="32348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186803" y="5587543"/>
            <a:ext cx="5433060" cy="1122045"/>
            <a:chOff x="11186803" y="5587543"/>
            <a:chExt cx="5433060" cy="1122045"/>
          </a:xfrm>
        </p:grpSpPr>
        <p:sp>
          <p:nvSpPr>
            <p:cNvPr id="4" name="object 4"/>
            <p:cNvSpPr/>
            <p:nvPr/>
          </p:nvSpPr>
          <p:spPr>
            <a:xfrm>
              <a:off x="11186795" y="5587555"/>
              <a:ext cx="5433060" cy="605155"/>
            </a:xfrm>
            <a:custGeom>
              <a:avLst/>
              <a:gdLst/>
              <a:ahLst/>
              <a:cxnLst/>
              <a:rect l="l" t="t" r="r" b="b"/>
              <a:pathLst>
                <a:path w="5433059" h="605154">
                  <a:moveTo>
                    <a:pt x="5432768" y="0"/>
                  </a:moveTo>
                  <a:lnTo>
                    <a:pt x="0" y="0"/>
                  </a:lnTo>
                  <a:lnTo>
                    <a:pt x="0" y="503999"/>
                  </a:lnTo>
                  <a:lnTo>
                    <a:pt x="0" y="604799"/>
                  </a:lnTo>
                  <a:lnTo>
                    <a:pt x="5432768" y="604799"/>
                  </a:lnTo>
                  <a:lnTo>
                    <a:pt x="5432768" y="503999"/>
                  </a:lnTo>
                  <a:lnTo>
                    <a:pt x="5432768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11347" y="6091549"/>
              <a:ext cx="1981835" cy="617855"/>
            </a:xfrm>
            <a:custGeom>
              <a:avLst/>
              <a:gdLst/>
              <a:ahLst/>
              <a:cxnLst/>
              <a:rect l="l" t="t" r="r" b="b"/>
              <a:pathLst>
                <a:path w="1981834" h="617854">
                  <a:moveTo>
                    <a:pt x="0" y="0"/>
                  </a:moveTo>
                  <a:lnTo>
                    <a:pt x="1981389" y="0"/>
                  </a:lnTo>
                  <a:lnTo>
                    <a:pt x="1981389" y="617728"/>
                  </a:lnTo>
                  <a:lnTo>
                    <a:pt x="0" y="617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19459" y="2613117"/>
            <a:ext cx="4964013" cy="278851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25491" y="985856"/>
            <a:ext cx="7637145" cy="702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50" spc="675" dirty="0">
                <a:solidFill>
                  <a:srgbClr val="1573B3"/>
                </a:solidFill>
              </a:rPr>
              <a:t>Welcome</a:t>
            </a:r>
            <a:r>
              <a:rPr sz="4450" spc="254" dirty="0">
                <a:solidFill>
                  <a:srgbClr val="1573B3"/>
                </a:solidFill>
              </a:rPr>
              <a:t> </a:t>
            </a:r>
            <a:r>
              <a:rPr sz="4450" spc="440" dirty="0">
                <a:solidFill>
                  <a:srgbClr val="1573B3"/>
                </a:solidFill>
              </a:rPr>
              <a:t>to</a:t>
            </a:r>
            <a:r>
              <a:rPr sz="4450" spc="254" dirty="0">
                <a:solidFill>
                  <a:srgbClr val="1573B3"/>
                </a:solidFill>
              </a:rPr>
              <a:t> </a:t>
            </a:r>
            <a:r>
              <a:rPr sz="4450" spc="725" dirty="0">
                <a:solidFill>
                  <a:srgbClr val="1573B3"/>
                </a:solidFill>
              </a:rPr>
              <a:t>SOAHR</a:t>
            </a:r>
            <a:r>
              <a:rPr sz="4450" spc="260" dirty="0">
                <a:solidFill>
                  <a:srgbClr val="1573B3"/>
                </a:solidFill>
              </a:rPr>
              <a:t> </a:t>
            </a:r>
            <a:r>
              <a:rPr sz="4450" spc="315" dirty="0">
                <a:solidFill>
                  <a:srgbClr val="1573B3"/>
                </a:solidFill>
              </a:rPr>
              <a:t>2023!</a:t>
            </a:r>
            <a:endParaRPr sz="445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8216" y="4511135"/>
            <a:ext cx="85725" cy="857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8216" y="4863560"/>
            <a:ext cx="85725" cy="857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8216" y="5215985"/>
            <a:ext cx="85725" cy="857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25913" y="1829370"/>
            <a:ext cx="16701135" cy="7421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1809" marR="8479155">
              <a:lnSpc>
                <a:spcPct val="115599"/>
              </a:lnSpc>
              <a:spcBef>
                <a:spcPts val="100"/>
              </a:spcBef>
              <a:tabLst>
                <a:tab pos="1922145" algn="l"/>
                <a:tab pos="3441065" algn="l"/>
                <a:tab pos="4891405" algn="l"/>
                <a:tab pos="6475730" algn="l"/>
                <a:tab pos="7712075" algn="l"/>
              </a:tabLst>
            </a:pPr>
            <a:r>
              <a:rPr sz="2000" spc="245" dirty="0">
                <a:latin typeface="Calibri"/>
                <a:cs typeface="Calibri"/>
              </a:rPr>
              <a:t>Thank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215" dirty="0">
                <a:latin typeface="Calibri"/>
                <a:cs typeface="Calibri"/>
              </a:rPr>
              <a:t>you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114" dirty="0">
                <a:latin typeface="Calibri"/>
                <a:cs typeface="Calibri"/>
              </a:rPr>
              <a:t>for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254" dirty="0">
                <a:latin typeface="Calibri"/>
                <a:cs typeface="Calibri"/>
              </a:rPr>
              <a:t>being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220" dirty="0">
                <a:latin typeface="Calibri"/>
                <a:cs typeface="Calibri"/>
              </a:rPr>
              <a:t>a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165" dirty="0">
                <a:latin typeface="Calibri"/>
                <a:cs typeface="Calibri"/>
              </a:rPr>
              <a:t>sponsor/exhibitor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175" dirty="0">
                <a:latin typeface="Calibri"/>
                <a:cs typeface="Calibri"/>
              </a:rPr>
              <a:t>at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335" dirty="0">
                <a:latin typeface="Calibri"/>
                <a:cs typeface="Calibri"/>
              </a:rPr>
              <a:t>SOAHR</a:t>
            </a:r>
            <a:r>
              <a:rPr sz="2000" spc="100" dirty="0">
                <a:latin typeface="Calibri"/>
                <a:cs typeface="Calibri"/>
              </a:rPr>
              <a:t> 2023! </a:t>
            </a:r>
            <a:r>
              <a:rPr sz="2000" spc="210" dirty="0">
                <a:latin typeface="Calibri"/>
                <a:cs typeface="Calibri"/>
              </a:rPr>
              <a:t>Regularly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25" dirty="0">
                <a:latin typeface="Calibri"/>
                <a:cs typeface="Calibri"/>
              </a:rPr>
              <a:t>promote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your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15" dirty="0">
                <a:latin typeface="Calibri"/>
                <a:cs typeface="Calibri"/>
              </a:rPr>
              <a:t>presence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175" dirty="0">
                <a:latin typeface="Calibri"/>
                <a:cs typeface="Calibri"/>
              </a:rPr>
              <a:t>at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10" dirty="0">
                <a:latin typeface="Calibri"/>
                <a:cs typeface="Calibri"/>
              </a:rPr>
              <a:t>the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200" dirty="0">
                <a:latin typeface="Calibri"/>
                <a:cs typeface="Calibri"/>
              </a:rPr>
              <a:t>event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50" dirty="0">
                <a:latin typeface="Calibri"/>
                <a:cs typeface="Calibri"/>
              </a:rPr>
              <a:t>via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your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155" dirty="0">
                <a:latin typeface="Calibri"/>
                <a:cs typeface="Calibri"/>
              </a:rPr>
              <a:t>social </a:t>
            </a:r>
            <a:r>
              <a:rPr sz="2000" spc="215" dirty="0">
                <a:latin typeface="Calibri"/>
                <a:cs typeface="Calibri"/>
              </a:rPr>
              <a:t>channels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185" dirty="0">
                <a:latin typeface="Calibri"/>
                <a:cs typeface="Calibri"/>
              </a:rPr>
              <a:t>including,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200" dirty="0">
                <a:latin typeface="Calibri"/>
                <a:cs typeface="Calibri"/>
              </a:rPr>
              <a:t>LinkedIn,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215" dirty="0">
                <a:latin typeface="Calibri"/>
                <a:cs typeface="Calibri"/>
              </a:rPr>
              <a:t>Facebook,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140" dirty="0">
                <a:latin typeface="Calibri"/>
                <a:cs typeface="Calibri"/>
              </a:rPr>
              <a:t>Twitter,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250" dirty="0">
                <a:latin typeface="Calibri"/>
                <a:cs typeface="Calibri"/>
              </a:rPr>
              <a:t>and </a:t>
            </a:r>
            <a:r>
              <a:rPr sz="2000" spc="215" dirty="0">
                <a:latin typeface="Calibri"/>
                <a:cs typeface="Calibri"/>
              </a:rPr>
              <a:t>Instagram,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spc="160" dirty="0">
                <a:latin typeface="Calibri"/>
                <a:cs typeface="Calibri"/>
              </a:rPr>
              <a:t>to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spc="215" dirty="0">
                <a:latin typeface="Calibri"/>
                <a:cs typeface="Calibri"/>
              </a:rPr>
              <a:t>help</a:t>
            </a:r>
            <a:r>
              <a:rPr sz="2000" spc="475" dirty="0">
                <a:latin typeface="Calibri"/>
                <a:cs typeface="Calibri"/>
              </a:rPr>
              <a:t> </a:t>
            </a:r>
            <a:r>
              <a:rPr sz="2000" spc="165" dirty="0">
                <a:latin typeface="Calibri"/>
                <a:cs typeface="Calibri"/>
              </a:rPr>
              <a:t>drive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spc="204" dirty="0">
                <a:latin typeface="Calibri"/>
                <a:cs typeface="Calibri"/>
              </a:rPr>
              <a:t>attendees</a:t>
            </a:r>
            <a:r>
              <a:rPr sz="2000" spc="475" dirty="0">
                <a:latin typeface="Calibri"/>
                <a:cs typeface="Calibri"/>
              </a:rPr>
              <a:t> </a:t>
            </a:r>
            <a:r>
              <a:rPr sz="2000" spc="160" dirty="0">
                <a:latin typeface="Calibri"/>
                <a:cs typeface="Calibri"/>
              </a:rPr>
              <a:t>to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your</a:t>
            </a:r>
            <a:r>
              <a:rPr sz="2000" spc="475" dirty="0">
                <a:latin typeface="Calibri"/>
                <a:cs typeface="Calibri"/>
              </a:rPr>
              <a:t> </a:t>
            </a:r>
            <a:r>
              <a:rPr sz="2000" spc="215" dirty="0">
                <a:latin typeface="Calibri"/>
                <a:cs typeface="Calibri"/>
              </a:rPr>
              <a:t>booth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spc="265" dirty="0">
                <a:latin typeface="Calibri"/>
                <a:cs typeface="Calibri"/>
              </a:rPr>
              <a:t>and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spc="225" dirty="0">
                <a:latin typeface="Calibri"/>
                <a:cs typeface="Calibri"/>
              </a:rPr>
              <a:t>get </a:t>
            </a:r>
            <a:r>
              <a:rPr sz="2000" spc="285" dirty="0">
                <a:latin typeface="Calibri"/>
                <a:cs typeface="Calibri"/>
              </a:rPr>
              <a:t>them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195" dirty="0">
                <a:latin typeface="Calibri"/>
                <a:cs typeface="Calibri"/>
              </a:rPr>
              <a:t>excited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20" dirty="0">
                <a:latin typeface="Calibri"/>
                <a:cs typeface="Calibri"/>
              </a:rPr>
              <a:t>about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10" dirty="0">
                <a:latin typeface="Calibri"/>
                <a:cs typeface="Calibri"/>
              </a:rPr>
              <a:t>the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70" dirty="0">
                <a:latin typeface="Calibri"/>
                <a:cs typeface="Calibri"/>
              </a:rPr>
              <a:t>conference.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Calibri"/>
              <a:cs typeface="Calibri"/>
            </a:endParaRPr>
          </a:p>
          <a:p>
            <a:pPr marL="511809">
              <a:lnSpc>
                <a:spcPct val="100000"/>
              </a:lnSpc>
            </a:pPr>
            <a:r>
              <a:rPr sz="2000" spc="240" dirty="0">
                <a:latin typeface="Calibri"/>
                <a:cs typeface="Calibri"/>
              </a:rPr>
              <a:t>Post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170" dirty="0">
                <a:latin typeface="Calibri"/>
                <a:cs typeface="Calibri"/>
              </a:rPr>
              <a:t>about:</a:t>
            </a:r>
            <a:endParaRPr sz="2000">
              <a:latin typeface="Calibri"/>
              <a:cs typeface="Calibri"/>
            </a:endParaRPr>
          </a:p>
          <a:p>
            <a:pPr marL="943610" marR="10287000">
              <a:lnSpc>
                <a:spcPct val="115599"/>
              </a:lnSpc>
            </a:pPr>
            <a:r>
              <a:rPr sz="2000" spc="285" dirty="0">
                <a:latin typeface="Calibri"/>
                <a:cs typeface="Calibri"/>
              </a:rPr>
              <a:t>How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85" dirty="0">
                <a:latin typeface="Calibri"/>
                <a:cs typeface="Calibri"/>
              </a:rPr>
              <a:t>your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275" dirty="0">
                <a:latin typeface="Calibri"/>
                <a:cs typeface="Calibri"/>
              </a:rPr>
              <a:t>company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10" dirty="0">
                <a:latin typeface="Calibri"/>
                <a:cs typeface="Calibri"/>
              </a:rPr>
              <a:t>helps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265" dirty="0">
                <a:latin typeface="Calibri"/>
                <a:cs typeface="Calibri"/>
              </a:rPr>
              <a:t>and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10" dirty="0">
                <a:latin typeface="Calibri"/>
                <a:cs typeface="Calibri"/>
              </a:rPr>
              <a:t>supports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335" dirty="0">
                <a:latin typeface="Calibri"/>
                <a:cs typeface="Calibri"/>
              </a:rPr>
              <a:t>HR </a:t>
            </a:r>
            <a:r>
              <a:rPr sz="2000" spc="290" dirty="0">
                <a:latin typeface="Calibri"/>
                <a:cs typeface="Calibri"/>
              </a:rPr>
              <a:t>Why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20" dirty="0">
                <a:latin typeface="Calibri"/>
                <a:cs typeface="Calibri"/>
              </a:rPr>
              <a:t>should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204" dirty="0">
                <a:latin typeface="Calibri"/>
                <a:cs typeface="Calibri"/>
              </a:rPr>
              <a:t>attendees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130" dirty="0">
                <a:latin typeface="Calibri"/>
                <a:cs typeface="Calibri"/>
              </a:rPr>
              <a:t>visit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185" dirty="0">
                <a:latin typeface="Calibri"/>
                <a:cs typeface="Calibri"/>
              </a:rPr>
              <a:t>your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195" dirty="0">
                <a:latin typeface="Calibri"/>
                <a:cs typeface="Calibri"/>
              </a:rPr>
              <a:t>booth </a:t>
            </a:r>
            <a:r>
              <a:rPr sz="2000" spc="290" dirty="0">
                <a:latin typeface="Calibri"/>
                <a:cs typeface="Calibri"/>
              </a:rPr>
              <a:t>Why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145" dirty="0">
                <a:latin typeface="Calibri"/>
                <a:cs typeface="Calibri"/>
              </a:rPr>
              <a:t>you're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00" dirty="0">
                <a:latin typeface="Calibri"/>
                <a:cs typeface="Calibri"/>
              </a:rPr>
              <a:t>organization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30" dirty="0">
                <a:latin typeface="Calibri"/>
                <a:cs typeface="Calibri"/>
              </a:rPr>
              <a:t>is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75" dirty="0">
                <a:latin typeface="Calibri"/>
                <a:cs typeface="Calibri"/>
              </a:rPr>
              <a:t>at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315" dirty="0">
                <a:latin typeface="Calibri"/>
                <a:cs typeface="Calibri"/>
              </a:rPr>
              <a:t>SOAHR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50">
              <a:latin typeface="Calibri"/>
              <a:cs typeface="Calibri"/>
            </a:endParaRPr>
          </a:p>
          <a:p>
            <a:pPr marL="511809">
              <a:lnSpc>
                <a:spcPct val="100000"/>
              </a:lnSpc>
            </a:pPr>
            <a:r>
              <a:rPr sz="3250" b="1" spc="400" dirty="0">
                <a:solidFill>
                  <a:srgbClr val="1573B3"/>
                </a:solidFill>
                <a:latin typeface="Calibri"/>
                <a:cs typeface="Calibri"/>
              </a:rPr>
              <a:t>Share</a:t>
            </a:r>
            <a:r>
              <a:rPr sz="3250" b="1" spc="185" dirty="0">
                <a:solidFill>
                  <a:srgbClr val="1573B3"/>
                </a:solidFill>
                <a:latin typeface="Calibri"/>
                <a:cs typeface="Calibri"/>
              </a:rPr>
              <a:t> </a:t>
            </a:r>
            <a:r>
              <a:rPr sz="3250" b="1" spc="385" dirty="0">
                <a:solidFill>
                  <a:srgbClr val="1573B3"/>
                </a:solidFill>
                <a:latin typeface="Calibri"/>
                <a:cs typeface="Calibri"/>
              </a:rPr>
              <a:t>Your</a:t>
            </a:r>
            <a:r>
              <a:rPr sz="3250" b="1" spc="190" dirty="0">
                <a:solidFill>
                  <a:srgbClr val="1573B3"/>
                </a:solidFill>
                <a:latin typeface="Calibri"/>
                <a:cs typeface="Calibri"/>
              </a:rPr>
              <a:t> </a:t>
            </a:r>
            <a:r>
              <a:rPr sz="3250" b="1" spc="365" dirty="0">
                <a:solidFill>
                  <a:srgbClr val="1573B3"/>
                </a:solidFill>
                <a:latin typeface="Calibri"/>
                <a:cs typeface="Calibri"/>
              </a:rPr>
              <a:t>Excitement!</a:t>
            </a:r>
            <a:endParaRPr sz="3250">
              <a:latin typeface="Calibri"/>
              <a:cs typeface="Calibri"/>
            </a:endParaRPr>
          </a:p>
          <a:p>
            <a:pPr marL="511809" marR="8331200">
              <a:lnSpc>
                <a:spcPct val="115599"/>
              </a:lnSpc>
              <a:spcBef>
                <a:spcPts val="2085"/>
              </a:spcBef>
            </a:pPr>
            <a:r>
              <a:rPr sz="2000" spc="215" dirty="0">
                <a:latin typeface="Calibri"/>
                <a:cs typeface="Calibri"/>
              </a:rPr>
              <a:t>The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245" dirty="0">
                <a:latin typeface="Calibri"/>
                <a:cs typeface="Calibri"/>
              </a:rPr>
              <a:t>more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15" dirty="0">
                <a:latin typeface="Calibri"/>
                <a:cs typeface="Calibri"/>
              </a:rPr>
              <a:t>you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95" dirty="0">
                <a:latin typeface="Calibri"/>
                <a:cs typeface="Calibri"/>
              </a:rPr>
              <a:t>post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265" dirty="0">
                <a:latin typeface="Calibri"/>
                <a:cs typeface="Calibri"/>
              </a:rPr>
              <a:t>and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95" dirty="0">
                <a:latin typeface="Calibri"/>
                <a:cs typeface="Calibri"/>
              </a:rPr>
              <a:t>share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other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325" dirty="0">
                <a:latin typeface="Calibri"/>
                <a:cs typeface="Calibri"/>
              </a:rPr>
              <a:t>SOAHR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95" dirty="0">
                <a:latin typeface="Calibri"/>
                <a:cs typeface="Calibri"/>
              </a:rPr>
              <a:t>posts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65" dirty="0">
                <a:latin typeface="Calibri"/>
                <a:cs typeface="Calibri"/>
              </a:rPr>
              <a:t>and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204" dirty="0">
                <a:latin typeface="Calibri"/>
                <a:cs typeface="Calibri"/>
              </a:rPr>
              <a:t>content </a:t>
            </a:r>
            <a:r>
              <a:rPr sz="2000" spc="210" dirty="0">
                <a:latin typeface="Calibri"/>
                <a:cs typeface="Calibri"/>
              </a:rPr>
              <a:t>the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45" dirty="0">
                <a:latin typeface="Calibri"/>
                <a:cs typeface="Calibri"/>
              </a:rPr>
              <a:t>more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85" dirty="0">
                <a:latin typeface="Calibri"/>
                <a:cs typeface="Calibri"/>
              </a:rPr>
              <a:t>opportunities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your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29" dirty="0">
                <a:latin typeface="Calibri"/>
                <a:cs typeface="Calibri"/>
              </a:rPr>
              <a:t>audience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30" dirty="0">
                <a:latin typeface="Calibri"/>
                <a:cs typeface="Calibri"/>
              </a:rPr>
              <a:t>will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20" dirty="0">
                <a:latin typeface="Calibri"/>
                <a:cs typeface="Calibri"/>
              </a:rPr>
              <a:t>have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60" dirty="0">
                <a:latin typeface="Calibri"/>
                <a:cs typeface="Calibri"/>
              </a:rPr>
              <a:t>to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70" dirty="0">
                <a:latin typeface="Calibri"/>
                <a:cs typeface="Calibri"/>
              </a:rPr>
              <a:t>see </a:t>
            </a:r>
            <a:r>
              <a:rPr sz="2000" spc="190" dirty="0">
                <a:latin typeface="Calibri"/>
                <a:cs typeface="Calibri"/>
              </a:rPr>
              <a:t>information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220" dirty="0">
                <a:latin typeface="Calibri"/>
                <a:cs typeface="Calibri"/>
              </a:rPr>
              <a:t>about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254" dirty="0">
                <a:latin typeface="Calibri"/>
                <a:cs typeface="Calibri"/>
              </a:rPr>
              <a:t>SOAHR.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305" dirty="0">
                <a:latin typeface="Calibri"/>
                <a:cs typeface="Calibri"/>
              </a:rPr>
              <a:t>Engaging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200" dirty="0">
                <a:latin typeface="Calibri"/>
                <a:cs typeface="Calibri"/>
              </a:rPr>
              <a:t>with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285" dirty="0">
                <a:latin typeface="Calibri"/>
                <a:cs typeface="Calibri"/>
              </a:rPr>
              <a:t>them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170" dirty="0">
                <a:latin typeface="Calibri"/>
                <a:cs typeface="Calibri"/>
              </a:rPr>
              <a:t>before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185" dirty="0">
                <a:latin typeface="Calibri"/>
                <a:cs typeface="Calibri"/>
              </a:rPr>
              <a:t>the </a:t>
            </a:r>
            <a:r>
              <a:rPr sz="2000" spc="204" dirty="0">
                <a:latin typeface="Calibri"/>
                <a:cs typeface="Calibri"/>
              </a:rPr>
              <a:t>conference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30" dirty="0">
                <a:latin typeface="Calibri"/>
                <a:cs typeface="Calibri"/>
              </a:rPr>
              <a:t>will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70" dirty="0">
                <a:latin typeface="Calibri"/>
                <a:cs typeface="Calibri"/>
              </a:rPr>
              <a:t>allow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15" dirty="0">
                <a:latin typeface="Calibri"/>
                <a:cs typeface="Calibri"/>
              </a:rPr>
              <a:t>you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160" dirty="0">
                <a:latin typeface="Calibri"/>
                <a:cs typeface="Calibri"/>
              </a:rPr>
              <a:t>to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50" dirty="0">
                <a:latin typeface="Calibri"/>
                <a:cs typeface="Calibri"/>
              </a:rPr>
              <a:t>spend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45" dirty="0">
                <a:latin typeface="Calibri"/>
                <a:cs typeface="Calibri"/>
              </a:rPr>
              <a:t>more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29" dirty="0">
                <a:latin typeface="Calibri"/>
                <a:cs typeface="Calibri"/>
              </a:rPr>
              <a:t>time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229" dirty="0">
                <a:latin typeface="Calibri"/>
                <a:cs typeface="Calibri"/>
              </a:rPr>
              <a:t>connecting </a:t>
            </a:r>
            <a:r>
              <a:rPr sz="2000" spc="240" dirty="0">
                <a:latin typeface="Calibri"/>
                <a:cs typeface="Calibri"/>
              </a:rPr>
              <a:t>during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245" dirty="0">
                <a:latin typeface="Calibri"/>
                <a:cs typeface="Calibri"/>
              </a:rPr>
              <a:t>SOAHR.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Calibri"/>
              <a:cs typeface="Calibri"/>
            </a:endParaRPr>
          </a:p>
          <a:p>
            <a:pPr marR="56515" algn="ctr">
              <a:lnSpc>
                <a:spcPct val="100000"/>
              </a:lnSpc>
            </a:pPr>
            <a:r>
              <a:rPr sz="1800" b="1" spc="165" dirty="0">
                <a:solidFill>
                  <a:srgbClr val="FF1616"/>
                </a:solidFill>
                <a:latin typeface="Calibri"/>
                <a:cs typeface="Calibri"/>
              </a:rPr>
              <a:t>***PLEASE</a:t>
            </a:r>
            <a:r>
              <a:rPr sz="1800" b="1" spc="11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265" dirty="0">
                <a:solidFill>
                  <a:srgbClr val="FF1616"/>
                </a:solidFill>
                <a:latin typeface="Calibri"/>
                <a:cs typeface="Calibri"/>
              </a:rPr>
              <a:t>NOTE</a:t>
            </a:r>
            <a:r>
              <a:rPr sz="1800" b="1" spc="114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275" dirty="0">
                <a:solidFill>
                  <a:srgbClr val="FF1616"/>
                </a:solidFill>
                <a:latin typeface="Calibri"/>
                <a:cs typeface="Calibri"/>
              </a:rPr>
              <a:t>we</a:t>
            </a:r>
            <a:r>
              <a:rPr sz="1800" b="1" spc="11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185" dirty="0">
                <a:solidFill>
                  <a:srgbClr val="FF1616"/>
                </a:solidFill>
                <a:latin typeface="Calibri"/>
                <a:cs typeface="Calibri"/>
              </a:rPr>
              <a:t>are</a:t>
            </a:r>
            <a:r>
              <a:rPr sz="1800" b="1" spc="114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229" dirty="0">
                <a:solidFill>
                  <a:srgbClr val="FF1616"/>
                </a:solidFill>
                <a:latin typeface="Calibri"/>
                <a:cs typeface="Calibri"/>
              </a:rPr>
              <a:t>SHRM-</a:t>
            </a:r>
            <a:r>
              <a:rPr sz="1800" b="1" spc="190" dirty="0">
                <a:solidFill>
                  <a:srgbClr val="FF1616"/>
                </a:solidFill>
                <a:latin typeface="Calibri"/>
                <a:cs typeface="Calibri"/>
              </a:rPr>
              <a:t>Atlanta</a:t>
            </a:r>
            <a:r>
              <a:rPr sz="1800" b="1" spc="114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250" dirty="0">
                <a:solidFill>
                  <a:srgbClr val="FF1616"/>
                </a:solidFill>
                <a:latin typeface="Calibri"/>
                <a:cs typeface="Calibri"/>
              </a:rPr>
              <a:t>NOT</a:t>
            </a:r>
            <a:r>
              <a:rPr sz="1800" b="1" spc="11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254" dirty="0">
                <a:solidFill>
                  <a:srgbClr val="FF1616"/>
                </a:solidFill>
                <a:latin typeface="Calibri"/>
                <a:cs typeface="Calibri"/>
              </a:rPr>
              <a:t>SHRM</a:t>
            </a:r>
            <a:r>
              <a:rPr sz="1800" b="1" spc="114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220" dirty="0">
                <a:solidFill>
                  <a:srgbClr val="FF1616"/>
                </a:solidFill>
                <a:latin typeface="Calibri"/>
                <a:cs typeface="Calibri"/>
              </a:rPr>
              <a:t>(SHRM</a:t>
            </a:r>
            <a:r>
              <a:rPr sz="1800" b="1" spc="114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160" dirty="0">
                <a:solidFill>
                  <a:srgbClr val="FF1616"/>
                </a:solidFill>
                <a:latin typeface="Calibri"/>
                <a:cs typeface="Calibri"/>
              </a:rPr>
              <a:t>is</a:t>
            </a:r>
            <a:r>
              <a:rPr sz="1800" b="1" spc="11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210" dirty="0">
                <a:solidFill>
                  <a:srgbClr val="FF1616"/>
                </a:solidFill>
                <a:latin typeface="Calibri"/>
                <a:cs typeface="Calibri"/>
              </a:rPr>
              <a:t>a</a:t>
            </a:r>
            <a:r>
              <a:rPr sz="1800" b="1" spc="114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204" dirty="0">
                <a:solidFill>
                  <a:srgbClr val="FF1616"/>
                </a:solidFill>
                <a:latin typeface="Calibri"/>
                <a:cs typeface="Calibri"/>
              </a:rPr>
              <a:t>separate</a:t>
            </a:r>
            <a:r>
              <a:rPr sz="1800" b="1" spc="11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180" dirty="0">
                <a:solidFill>
                  <a:srgbClr val="FF1616"/>
                </a:solidFill>
                <a:latin typeface="Calibri"/>
                <a:cs typeface="Calibri"/>
              </a:rPr>
              <a:t>organization).</a:t>
            </a:r>
            <a:r>
              <a:rPr sz="1800" b="1" spc="114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1616"/>
                </a:solidFill>
                <a:latin typeface="Calibri"/>
                <a:cs typeface="Calibri"/>
              </a:rPr>
              <a:t>***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b="1" spc="220" dirty="0">
                <a:solidFill>
                  <a:srgbClr val="FF1616"/>
                </a:solidFill>
                <a:latin typeface="Calibri"/>
                <a:cs typeface="Calibri"/>
              </a:rPr>
              <a:t>Please</a:t>
            </a:r>
            <a:r>
              <a:rPr sz="1800" b="1" spc="114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245" dirty="0">
                <a:solidFill>
                  <a:srgbClr val="FF1616"/>
                </a:solidFill>
                <a:latin typeface="Calibri"/>
                <a:cs typeface="Calibri"/>
              </a:rPr>
              <a:t>be</a:t>
            </a:r>
            <a:r>
              <a:rPr sz="1800" b="1" spc="12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210" dirty="0">
                <a:solidFill>
                  <a:srgbClr val="FF1616"/>
                </a:solidFill>
                <a:latin typeface="Calibri"/>
                <a:cs typeface="Calibri"/>
              </a:rPr>
              <a:t>sure</a:t>
            </a:r>
            <a:r>
              <a:rPr sz="1800" b="1" spc="12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175" dirty="0">
                <a:solidFill>
                  <a:srgbClr val="FF1616"/>
                </a:solidFill>
                <a:latin typeface="Calibri"/>
                <a:cs typeface="Calibri"/>
              </a:rPr>
              <a:t>to</a:t>
            </a:r>
            <a:r>
              <a:rPr sz="1800" b="1" spc="12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200" dirty="0">
                <a:solidFill>
                  <a:srgbClr val="FF1616"/>
                </a:solidFill>
                <a:latin typeface="Calibri"/>
                <a:cs typeface="Calibri"/>
              </a:rPr>
              <a:t>reference</a:t>
            </a:r>
            <a:r>
              <a:rPr sz="1800" b="1" spc="114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185" dirty="0">
                <a:solidFill>
                  <a:srgbClr val="FF1616"/>
                </a:solidFill>
                <a:latin typeface="Calibri"/>
                <a:cs typeface="Calibri"/>
              </a:rPr>
              <a:t>this</a:t>
            </a:r>
            <a:r>
              <a:rPr sz="1800" b="1" spc="12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190" dirty="0">
                <a:solidFill>
                  <a:srgbClr val="FF1616"/>
                </a:solidFill>
                <a:latin typeface="Calibri"/>
                <a:cs typeface="Calibri"/>
              </a:rPr>
              <a:t>correctly</a:t>
            </a:r>
            <a:r>
              <a:rPr sz="1800" b="1" spc="12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180" dirty="0">
                <a:solidFill>
                  <a:srgbClr val="FF1616"/>
                </a:solidFill>
                <a:latin typeface="Calibri"/>
                <a:cs typeface="Calibri"/>
              </a:rPr>
              <a:t>in</a:t>
            </a:r>
            <a:r>
              <a:rPr sz="1800" b="1" spc="12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140" dirty="0">
                <a:solidFill>
                  <a:srgbClr val="FF1616"/>
                </a:solidFill>
                <a:latin typeface="Calibri"/>
                <a:cs typeface="Calibri"/>
              </a:rPr>
              <a:t>any/all</a:t>
            </a:r>
            <a:r>
              <a:rPr sz="1800" b="1" spc="12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160" dirty="0">
                <a:solidFill>
                  <a:srgbClr val="FF1616"/>
                </a:solidFill>
                <a:latin typeface="Calibri"/>
                <a:cs typeface="Calibri"/>
              </a:rPr>
              <a:t>verbal,</a:t>
            </a:r>
            <a:r>
              <a:rPr sz="1800" b="1" spc="114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160" dirty="0">
                <a:solidFill>
                  <a:srgbClr val="FF1616"/>
                </a:solidFill>
                <a:latin typeface="Calibri"/>
                <a:cs typeface="Calibri"/>
              </a:rPr>
              <a:t>online,</a:t>
            </a:r>
            <a:r>
              <a:rPr sz="1800" b="1" spc="12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165" dirty="0">
                <a:solidFill>
                  <a:srgbClr val="FF1616"/>
                </a:solidFill>
                <a:latin typeface="Calibri"/>
                <a:cs typeface="Calibri"/>
              </a:rPr>
              <a:t>or</a:t>
            </a:r>
            <a:r>
              <a:rPr sz="1800" b="1" spc="12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190" dirty="0">
                <a:solidFill>
                  <a:srgbClr val="FF1616"/>
                </a:solidFill>
                <a:latin typeface="Calibri"/>
                <a:cs typeface="Calibri"/>
              </a:rPr>
              <a:t>written</a:t>
            </a:r>
            <a:r>
              <a:rPr sz="1800" b="1" spc="12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220" dirty="0">
                <a:solidFill>
                  <a:srgbClr val="FF1616"/>
                </a:solidFill>
                <a:latin typeface="Calibri"/>
                <a:cs typeface="Calibri"/>
              </a:rPr>
              <a:t>communication.</a:t>
            </a:r>
            <a:r>
              <a:rPr sz="1800" b="1" spc="12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335" dirty="0">
                <a:solidFill>
                  <a:srgbClr val="FF1616"/>
                </a:solidFill>
                <a:latin typeface="Calibri"/>
                <a:cs typeface="Calibri"/>
              </a:rPr>
              <a:t>We</a:t>
            </a:r>
            <a:r>
              <a:rPr sz="1800" b="1" spc="114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200" dirty="0">
                <a:solidFill>
                  <a:srgbClr val="FF1616"/>
                </a:solidFill>
                <a:latin typeface="Calibri"/>
                <a:cs typeface="Calibri"/>
              </a:rPr>
              <a:t>greatly</a:t>
            </a:r>
            <a:r>
              <a:rPr sz="1800" b="1" spc="12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204" dirty="0">
                <a:solidFill>
                  <a:srgbClr val="FF1616"/>
                </a:solidFill>
                <a:latin typeface="Calibri"/>
                <a:cs typeface="Calibri"/>
              </a:rPr>
              <a:t>appreciate</a:t>
            </a:r>
            <a:r>
              <a:rPr sz="1800" b="1" spc="12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200" dirty="0">
                <a:solidFill>
                  <a:srgbClr val="FF1616"/>
                </a:solidFill>
                <a:latin typeface="Calibri"/>
                <a:cs typeface="Calibri"/>
              </a:rPr>
              <a:t>your</a:t>
            </a:r>
            <a:r>
              <a:rPr sz="1800" b="1" spc="12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229" dirty="0">
                <a:solidFill>
                  <a:srgbClr val="FF1616"/>
                </a:solidFill>
                <a:latin typeface="Calibri"/>
                <a:cs typeface="Calibri"/>
              </a:rPr>
              <a:t>adherence</a:t>
            </a:r>
            <a:r>
              <a:rPr sz="1800" b="1" spc="12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175" dirty="0">
                <a:solidFill>
                  <a:srgbClr val="FF1616"/>
                </a:solidFill>
                <a:latin typeface="Calibri"/>
                <a:cs typeface="Calibri"/>
              </a:rPr>
              <a:t>to</a:t>
            </a:r>
            <a:r>
              <a:rPr sz="1800" b="1" spc="114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1800" b="1" spc="135" dirty="0">
                <a:solidFill>
                  <a:srgbClr val="FF1616"/>
                </a:solidFill>
                <a:latin typeface="Calibri"/>
                <a:cs typeface="Calibri"/>
              </a:rPr>
              <a:t>this.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574634"/>
            <a:ext cx="18287999" cy="712365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55" dirty="0"/>
              <a:t>SHRM-</a:t>
            </a:r>
            <a:r>
              <a:rPr spc="420" dirty="0"/>
              <a:t>ATLANTA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95" dirty="0"/>
              <a:t>#SOAHR2023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02459" y="8207568"/>
            <a:ext cx="802005" cy="802005"/>
          </a:xfrm>
          <a:custGeom>
            <a:avLst/>
            <a:gdLst/>
            <a:ahLst/>
            <a:cxnLst/>
            <a:rect l="l" t="t" r="r" b="b"/>
            <a:pathLst>
              <a:path w="802004" h="802004">
                <a:moveTo>
                  <a:pt x="798068" y="798068"/>
                </a:moveTo>
                <a:lnTo>
                  <a:pt x="0" y="798068"/>
                </a:lnTo>
                <a:lnTo>
                  <a:pt x="0" y="0"/>
                </a:lnTo>
                <a:lnTo>
                  <a:pt x="798068" y="0"/>
                </a:lnTo>
                <a:lnTo>
                  <a:pt x="798068" y="798068"/>
                </a:lnTo>
                <a:close/>
              </a:path>
            </a:pathLst>
          </a:custGeom>
          <a:solidFill>
            <a:srgbClr val="5DB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75278" y="1125009"/>
            <a:ext cx="695324" cy="6953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9218" y="2554978"/>
            <a:ext cx="704849" cy="7048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6481" y="3935826"/>
            <a:ext cx="609599" cy="609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1156" y="5389073"/>
            <a:ext cx="619124" cy="6191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62556" y="8305792"/>
            <a:ext cx="1076324" cy="6000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96481" y="6962767"/>
            <a:ext cx="609599" cy="6095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15680" y="2373298"/>
            <a:ext cx="1200149" cy="8762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73330" y="1238826"/>
            <a:ext cx="6884670" cy="309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8960" marR="561340" algn="ctr">
              <a:lnSpc>
                <a:spcPct val="115199"/>
              </a:lnSpc>
              <a:spcBef>
                <a:spcPts val="95"/>
              </a:spcBef>
            </a:pPr>
            <a:r>
              <a:rPr sz="5750" b="1" spc="944" dirty="0">
                <a:solidFill>
                  <a:srgbClr val="095986"/>
                </a:solidFill>
                <a:latin typeface="Calibri"/>
                <a:cs typeface="Calibri"/>
              </a:rPr>
              <a:t>SOCIAL</a:t>
            </a:r>
            <a:r>
              <a:rPr sz="5750" b="1" spc="405" dirty="0">
                <a:solidFill>
                  <a:srgbClr val="095986"/>
                </a:solidFill>
                <a:latin typeface="Calibri"/>
                <a:cs typeface="Calibri"/>
              </a:rPr>
              <a:t> </a:t>
            </a:r>
            <a:r>
              <a:rPr sz="5750" b="1" spc="795" dirty="0">
                <a:solidFill>
                  <a:srgbClr val="095986"/>
                </a:solidFill>
                <a:latin typeface="Calibri"/>
                <a:cs typeface="Calibri"/>
              </a:rPr>
              <a:t>MEDIA </a:t>
            </a:r>
            <a:r>
              <a:rPr sz="5750" b="1" spc="965" dirty="0">
                <a:solidFill>
                  <a:srgbClr val="095986"/>
                </a:solidFill>
                <a:latin typeface="Calibri"/>
                <a:cs typeface="Calibri"/>
              </a:rPr>
              <a:t>ACCOUNTS</a:t>
            </a:r>
            <a:endParaRPr sz="5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655"/>
              </a:spcBef>
            </a:pPr>
            <a:r>
              <a:rPr sz="3000" b="1" spc="459" dirty="0">
                <a:solidFill>
                  <a:srgbClr val="FEC157"/>
                </a:solidFill>
                <a:latin typeface="Calibri"/>
                <a:cs typeface="Calibri"/>
              </a:rPr>
              <a:t>OFFICIAL</a:t>
            </a:r>
            <a:r>
              <a:rPr sz="3000" b="1" spc="200" dirty="0">
                <a:solidFill>
                  <a:srgbClr val="FEC157"/>
                </a:solidFill>
                <a:latin typeface="Calibri"/>
                <a:cs typeface="Calibri"/>
              </a:rPr>
              <a:t> </a:t>
            </a:r>
            <a:r>
              <a:rPr sz="3000" b="1" spc="509" dirty="0">
                <a:solidFill>
                  <a:srgbClr val="FEC157"/>
                </a:solidFill>
                <a:latin typeface="Calibri"/>
                <a:cs typeface="Calibri"/>
              </a:rPr>
              <a:t>SOAHR</a:t>
            </a:r>
            <a:r>
              <a:rPr sz="3000" b="1" spc="200" dirty="0">
                <a:solidFill>
                  <a:srgbClr val="FEC157"/>
                </a:solidFill>
                <a:latin typeface="Calibri"/>
                <a:cs typeface="Calibri"/>
              </a:rPr>
              <a:t> </a:t>
            </a:r>
            <a:r>
              <a:rPr sz="3000" b="1" spc="330" dirty="0">
                <a:solidFill>
                  <a:srgbClr val="FEC157"/>
                </a:solidFill>
                <a:latin typeface="Calibri"/>
                <a:cs typeface="Calibri"/>
              </a:rPr>
              <a:t>2023</a:t>
            </a:r>
            <a:r>
              <a:rPr sz="3000" b="1" spc="200" dirty="0">
                <a:solidFill>
                  <a:srgbClr val="FEC157"/>
                </a:solidFill>
                <a:latin typeface="Calibri"/>
                <a:cs typeface="Calibri"/>
              </a:rPr>
              <a:t> </a:t>
            </a:r>
            <a:r>
              <a:rPr sz="3000" b="1" spc="470" dirty="0">
                <a:solidFill>
                  <a:srgbClr val="FEC157"/>
                </a:solidFill>
                <a:latin typeface="Calibri"/>
                <a:cs typeface="Calibri"/>
              </a:rPr>
              <a:t>HASHTAGS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32531" y="8024401"/>
            <a:ext cx="2270760" cy="1254760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614"/>
              </a:spcBef>
            </a:pPr>
            <a:r>
              <a:rPr sz="2200" b="1" spc="225" dirty="0">
                <a:solidFill>
                  <a:srgbClr val="187DC2"/>
                </a:solidFill>
                <a:latin typeface="Calibri"/>
                <a:cs typeface="Calibri"/>
              </a:rPr>
              <a:t>Twitter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700" b="1" spc="220" dirty="0">
                <a:latin typeface="Calibri"/>
                <a:cs typeface="Calibri"/>
              </a:rPr>
              <a:t>@SHRMATL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1700" b="1" spc="145" dirty="0">
                <a:latin typeface="Calibri"/>
                <a:cs typeface="Calibri"/>
                <a:hlinkClick r:id="rId7"/>
              </a:rPr>
              <a:t>twitter.com/shrmatl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32531" y="3880512"/>
            <a:ext cx="1310640" cy="3632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200" b="1" spc="280" dirty="0">
                <a:solidFill>
                  <a:srgbClr val="187DC2"/>
                </a:solidFill>
                <a:latin typeface="Calibri"/>
                <a:cs typeface="Calibri"/>
              </a:rPr>
              <a:t>Linkedin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32531" y="1073733"/>
            <a:ext cx="1470025" cy="3632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200" b="1" spc="310" dirty="0">
                <a:solidFill>
                  <a:srgbClr val="187DC2"/>
                </a:solidFill>
                <a:latin typeface="Calibri"/>
                <a:cs typeface="Calibri"/>
              </a:rPr>
              <a:t>Facebook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87067" y="6683786"/>
            <a:ext cx="2698115" cy="11328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200" b="1" spc="285" dirty="0">
                <a:solidFill>
                  <a:srgbClr val="187DC2"/>
                </a:solidFill>
                <a:latin typeface="Calibri"/>
                <a:cs typeface="Calibri"/>
              </a:rPr>
              <a:t>Instagram</a:t>
            </a:r>
            <a:endParaRPr sz="22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1695"/>
              </a:spcBef>
            </a:pPr>
            <a:r>
              <a:rPr sz="1700" b="1" spc="220" dirty="0">
                <a:latin typeface="Calibri"/>
                <a:cs typeface="Calibri"/>
              </a:rPr>
              <a:t>@SHRMATL</a:t>
            </a:r>
            <a:endParaRPr sz="17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285"/>
              </a:spcBef>
            </a:pPr>
            <a:r>
              <a:rPr sz="1700" b="1" spc="170" dirty="0">
                <a:latin typeface="Calibri"/>
                <a:cs typeface="Calibri"/>
                <a:hlinkClick r:id="rId8"/>
              </a:rPr>
              <a:t>instagram.com/shrmatl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32531" y="5430946"/>
            <a:ext cx="3081655" cy="3632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200" b="1" spc="290" dirty="0">
                <a:solidFill>
                  <a:srgbClr val="187DC2"/>
                </a:solidFill>
                <a:latin typeface="Calibri"/>
                <a:cs typeface="Calibri"/>
              </a:rPr>
              <a:t>LinkedIn</a:t>
            </a:r>
            <a:r>
              <a:rPr sz="2200" b="1" spc="145" dirty="0">
                <a:solidFill>
                  <a:srgbClr val="187DC2"/>
                </a:solidFill>
                <a:latin typeface="Calibri"/>
                <a:cs typeface="Calibri"/>
              </a:rPr>
              <a:t> </a:t>
            </a:r>
            <a:r>
              <a:rPr sz="2200" b="1" spc="295" dirty="0">
                <a:solidFill>
                  <a:srgbClr val="187DC2"/>
                </a:solidFill>
                <a:latin typeface="Calibri"/>
                <a:cs typeface="Calibri"/>
              </a:rPr>
              <a:t>Event</a:t>
            </a:r>
            <a:r>
              <a:rPr sz="2200" b="1" spc="145" dirty="0">
                <a:solidFill>
                  <a:srgbClr val="187DC2"/>
                </a:solidFill>
                <a:latin typeface="Calibri"/>
                <a:cs typeface="Calibri"/>
              </a:rPr>
              <a:t> </a:t>
            </a:r>
            <a:r>
              <a:rPr sz="2200" b="1" spc="350" dirty="0">
                <a:solidFill>
                  <a:srgbClr val="187DC2"/>
                </a:solidFill>
                <a:latin typeface="Calibri"/>
                <a:cs typeface="Calibri"/>
              </a:rPr>
              <a:t>Page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32531" y="2528210"/>
            <a:ext cx="4984750" cy="8769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200" b="1" spc="320" dirty="0">
                <a:solidFill>
                  <a:srgbClr val="187DC2"/>
                </a:solidFill>
                <a:latin typeface="Calibri"/>
                <a:cs typeface="Calibri"/>
              </a:rPr>
              <a:t>Facebook</a:t>
            </a:r>
            <a:r>
              <a:rPr sz="2200" b="1" spc="145" dirty="0">
                <a:solidFill>
                  <a:srgbClr val="187DC2"/>
                </a:solidFill>
                <a:latin typeface="Calibri"/>
                <a:cs typeface="Calibri"/>
              </a:rPr>
              <a:t> </a:t>
            </a:r>
            <a:r>
              <a:rPr sz="2200" b="1" spc="295" dirty="0">
                <a:solidFill>
                  <a:srgbClr val="187DC2"/>
                </a:solidFill>
                <a:latin typeface="Calibri"/>
                <a:cs typeface="Calibri"/>
              </a:rPr>
              <a:t>Event</a:t>
            </a:r>
            <a:r>
              <a:rPr sz="2200" b="1" spc="145" dirty="0">
                <a:solidFill>
                  <a:srgbClr val="187DC2"/>
                </a:solidFill>
                <a:latin typeface="Calibri"/>
                <a:cs typeface="Calibri"/>
              </a:rPr>
              <a:t> </a:t>
            </a:r>
            <a:r>
              <a:rPr sz="2200" b="1" spc="350" dirty="0">
                <a:solidFill>
                  <a:srgbClr val="187DC2"/>
                </a:solidFill>
                <a:latin typeface="Calibri"/>
                <a:cs typeface="Calibri"/>
              </a:rPr>
              <a:t>Page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1700" spc="114" dirty="0">
                <a:latin typeface="Calibri"/>
                <a:cs typeface="Calibri"/>
                <a:hlinkClick r:id="rId9"/>
              </a:rPr>
              <a:t>www.facebook.com/events/1833114077065597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32531" y="1793231"/>
            <a:ext cx="365887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55" dirty="0">
                <a:latin typeface="Calibri"/>
                <a:cs typeface="Calibri"/>
                <a:hlinkClick r:id="rId10"/>
              </a:rPr>
              <a:t>www.facebook.com/shrmatlanta/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32531" y="4602276"/>
            <a:ext cx="471424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80" dirty="0">
                <a:latin typeface="Calibri"/>
                <a:cs typeface="Calibri"/>
                <a:hlinkClick r:id="rId11"/>
              </a:rPr>
              <a:t>www.linkedin.com/company/shrm-</a:t>
            </a:r>
            <a:r>
              <a:rPr sz="1700" spc="114" dirty="0">
                <a:latin typeface="Calibri"/>
                <a:cs typeface="Calibri"/>
                <a:hlinkClick r:id="rId11"/>
              </a:rPr>
              <a:t>atlanta/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32531" y="6074240"/>
            <a:ext cx="598614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u="heavy" spc="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2"/>
              </a:rPr>
              <a:t>www.linkedin.com/events/6999101081314086912/about/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58190" y="286919"/>
            <a:ext cx="8198484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200" dirty="0">
                <a:latin typeface="Calibri"/>
                <a:cs typeface="Calibri"/>
              </a:rPr>
              <a:t>Please</a:t>
            </a:r>
            <a:r>
              <a:rPr sz="1600" b="1" spc="100" dirty="0">
                <a:latin typeface="Calibri"/>
                <a:cs typeface="Calibri"/>
              </a:rPr>
              <a:t> </a:t>
            </a:r>
            <a:r>
              <a:rPr sz="1600" b="1" spc="155" dirty="0">
                <a:latin typeface="Calibri"/>
                <a:cs typeface="Calibri"/>
              </a:rPr>
              <a:t>follow</a:t>
            </a:r>
            <a:r>
              <a:rPr sz="1600" b="1" spc="100" dirty="0">
                <a:latin typeface="Calibri"/>
                <a:cs typeface="Calibri"/>
              </a:rPr>
              <a:t> </a:t>
            </a:r>
            <a:r>
              <a:rPr sz="1600" b="1" spc="210" dirty="0">
                <a:latin typeface="Calibri"/>
                <a:cs typeface="Calibri"/>
              </a:rPr>
              <a:t>SHRM-</a:t>
            </a:r>
            <a:r>
              <a:rPr sz="1600" b="1" spc="160" dirty="0">
                <a:latin typeface="Calibri"/>
                <a:cs typeface="Calibri"/>
              </a:rPr>
              <a:t>Atlanta’s</a:t>
            </a:r>
            <a:r>
              <a:rPr sz="1600" b="1" spc="105" dirty="0">
                <a:latin typeface="Calibri"/>
                <a:cs typeface="Calibri"/>
              </a:rPr>
              <a:t> </a:t>
            </a:r>
            <a:r>
              <a:rPr sz="1600" b="1" spc="170" dirty="0">
                <a:latin typeface="Calibri"/>
                <a:cs typeface="Calibri"/>
              </a:rPr>
              <a:t>social</a:t>
            </a:r>
            <a:r>
              <a:rPr sz="1600" b="1" spc="100" dirty="0">
                <a:latin typeface="Calibri"/>
                <a:cs typeface="Calibri"/>
              </a:rPr>
              <a:t> </a:t>
            </a:r>
            <a:r>
              <a:rPr sz="1600" b="1" spc="215" dirty="0">
                <a:latin typeface="Calibri"/>
                <a:cs typeface="Calibri"/>
              </a:rPr>
              <a:t>media</a:t>
            </a:r>
            <a:r>
              <a:rPr sz="1600" b="1" spc="105" dirty="0">
                <a:latin typeface="Calibri"/>
                <a:cs typeface="Calibri"/>
              </a:rPr>
              <a:t> </a:t>
            </a:r>
            <a:r>
              <a:rPr sz="1600" b="1" spc="215" dirty="0">
                <a:latin typeface="Calibri"/>
                <a:cs typeface="Calibri"/>
              </a:rPr>
              <a:t>accounts</a:t>
            </a:r>
            <a:r>
              <a:rPr sz="1600" b="1" spc="100" dirty="0">
                <a:latin typeface="Calibri"/>
                <a:cs typeface="Calibri"/>
              </a:rPr>
              <a:t> </a:t>
            </a:r>
            <a:r>
              <a:rPr sz="1600" b="1" spc="225" dirty="0">
                <a:latin typeface="Calibri"/>
                <a:cs typeface="Calibri"/>
              </a:rPr>
              <a:t>and</a:t>
            </a:r>
            <a:r>
              <a:rPr sz="1600" b="1" spc="105" dirty="0">
                <a:latin typeface="Calibri"/>
                <a:cs typeface="Calibri"/>
              </a:rPr>
              <a:t> </a:t>
            </a:r>
            <a:r>
              <a:rPr sz="1600" b="1" spc="229" dirty="0">
                <a:latin typeface="Calibri"/>
                <a:cs typeface="Calibri"/>
              </a:rPr>
              <a:t>tag</a:t>
            </a:r>
            <a:r>
              <a:rPr sz="1600" b="1" spc="100" dirty="0">
                <a:latin typeface="Calibri"/>
                <a:cs typeface="Calibri"/>
              </a:rPr>
              <a:t> </a:t>
            </a:r>
            <a:r>
              <a:rPr sz="1600" b="1" spc="220" dirty="0">
                <a:latin typeface="Calibri"/>
                <a:cs typeface="Calibri"/>
              </a:rPr>
              <a:t>us</a:t>
            </a:r>
            <a:r>
              <a:rPr sz="1600" b="1" spc="105" dirty="0">
                <a:latin typeface="Calibri"/>
                <a:cs typeface="Calibri"/>
              </a:rPr>
              <a:t> </a:t>
            </a:r>
            <a:r>
              <a:rPr sz="1600" b="1" spc="165" dirty="0">
                <a:latin typeface="Calibri"/>
                <a:cs typeface="Calibri"/>
              </a:rPr>
              <a:t>in</a:t>
            </a:r>
            <a:r>
              <a:rPr sz="1600" b="1" spc="100" dirty="0">
                <a:latin typeface="Calibri"/>
                <a:cs typeface="Calibri"/>
              </a:rPr>
              <a:t> </a:t>
            </a:r>
            <a:r>
              <a:rPr sz="1600" b="1" spc="210" dirty="0">
                <a:latin typeface="Calibri"/>
                <a:cs typeface="Calibri"/>
              </a:rPr>
              <a:t>any</a:t>
            </a:r>
            <a:r>
              <a:rPr sz="1600" b="1" spc="105" dirty="0">
                <a:latin typeface="Calibri"/>
                <a:cs typeface="Calibri"/>
              </a:rPr>
              <a:t> </a:t>
            </a:r>
            <a:r>
              <a:rPr sz="1600" b="1" spc="150" dirty="0">
                <a:latin typeface="Calibri"/>
                <a:cs typeface="Calibri"/>
              </a:rPr>
              <a:t>posts.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81665" y="4704848"/>
            <a:ext cx="4386580" cy="432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785" marR="939165" indent="81280" algn="ctr">
              <a:lnSpc>
                <a:spcPct val="116500"/>
              </a:lnSpc>
              <a:spcBef>
                <a:spcPts val="100"/>
              </a:spcBef>
            </a:pPr>
            <a:r>
              <a:rPr sz="2200" b="1" spc="320" dirty="0">
                <a:latin typeface="Calibri"/>
                <a:cs typeface="Calibri"/>
              </a:rPr>
              <a:t>#SOAHR2023 </a:t>
            </a:r>
            <a:r>
              <a:rPr sz="2200" b="1" spc="340" dirty="0">
                <a:latin typeface="Calibri"/>
                <a:cs typeface="Calibri"/>
              </a:rPr>
              <a:t>#SHRMATLANTA</a:t>
            </a:r>
            <a:endParaRPr sz="2200">
              <a:latin typeface="Calibri"/>
              <a:cs typeface="Calibri"/>
            </a:endParaRPr>
          </a:p>
          <a:p>
            <a:pPr marL="12700" marR="5080" indent="-635" algn="ctr">
              <a:lnSpc>
                <a:spcPct val="116500"/>
              </a:lnSpc>
            </a:pPr>
            <a:r>
              <a:rPr sz="2200" b="1" spc="315" dirty="0">
                <a:latin typeface="Calibri"/>
                <a:cs typeface="Calibri"/>
              </a:rPr>
              <a:t>#HRconference </a:t>
            </a:r>
            <a:r>
              <a:rPr sz="2200" b="1" spc="280" dirty="0">
                <a:latin typeface="Calibri"/>
                <a:cs typeface="Calibri"/>
              </a:rPr>
              <a:t>#GasSouthDistrict </a:t>
            </a:r>
            <a:r>
              <a:rPr sz="2200" b="1" spc="290" dirty="0">
                <a:latin typeface="Calibri"/>
                <a:cs typeface="Calibri"/>
              </a:rPr>
              <a:t>#GasSouthConventionCenter </a:t>
            </a:r>
            <a:r>
              <a:rPr sz="2200" b="1" spc="300" dirty="0">
                <a:latin typeface="Calibri"/>
                <a:cs typeface="Calibri"/>
              </a:rPr>
              <a:t>#AtlantaHR</a:t>
            </a:r>
            <a:endParaRPr sz="2200">
              <a:latin typeface="Calibri"/>
              <a:cs typeface="Calibri"/>
            </a:endParaRPr>
          </a:p>
          <a:p>
            <a:pPr marL="1378585" marR="1289685" indent="-81915" algn="ctr">
              <a:lnSpc>
                <a:spcPct val="116500"/>
              </a:lnSpc>
            </a:pPr>
            <a:r>
              <a:rPr sz="2200" b="1" spc="300" dirty="0">
                <a:latin typeface="Calibri"/>
                <a:cs typeface="Calibri"/>
              </a:rPr>
              <a:t>#sessions </a:t>
            </a:r>
            <a:r>
              <a:rPr sz="2200" b="1" spc="320" dirty="0">
                <a:latin typeface="Calibri"/>
                <a:cs typeface="Calibri"/>
              </a:rPr>
              <a:t>#speakers </a:t>
            </a:r>
            <a:r>
              <a:rPr sz="2200" b="1" spc="305" dirty="0">
                <a:latin typeface="Calibri"/>
                <a:cs typeface="Calibri"/>
              </a:rPr>
              <a:t>#sponsors </a:t>
            </a:r>
            <a:r>
              <a:rPr sz="2200" b="1" spc="270" dirty="0">
                <a:latin typeface="Calibri"/>
                <a:cs typeface="Calibri"/>
              </a:rPr>
              <a:t>#exhibitors </a:t>
            </a:r>
            <a:r>
              <a:rPr sz="2200" b="1" spc="295" dirty="0">
                <a:latin typeface="Calibri"/>
                <a:cs typeface="Calibri"/>
              </a:rPr>
              <a:t>#attendees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9574635"/>
            <a:ext cx="18287999" cy="712364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55" dirty="0"/>
              <a:t>SHRM-</a:t>
            </a:r>
            <a:r>
              <a:rPr spc="420" dirty="0"/>
              <a:t>ATLANTA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95" dirty="0"/>
              <a:t>#SOAHR2023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0043" y="7963103"/>
            <a:ext cx="8474075" cy="254635"/>
            <a:chOff x="1400043" y="7963103"/>
            <a:chExt cx="8474075" cy="254635"/>
          </a:xfrm>
        </p:grpSpPr>
        <p:sp>
          <p:nvSpPr>
            <p:cNvPr id="3" name="object 3"/>
            <p:cNvSpPr/>
            <p:nvPr/>
          </p:nvSpPr>
          <p:spPr>
            <a:xfrm>
              <a:off x="1400043" y="7963103"/>
              <a:ext cx="2388235" cy="254635"/>
            </a:xfrm>
            <a:custGeom>
              <a:avLst/>
              <a:gdLst/>
              <a:ahLst/>
              <a:cxnLst/>
              <a:rect l="l" t="t" r="r" b="b"/>
              <a:pathLst>
                <a:path w="2388235" h="254634">
                  <a:moveTo>
                    <a:pt x="0" y="254042"/>
                  </a:moveTo>
                  <a:lnTo>
                    <a:pt x="2388164" y="254042"/>
                  </a:lnTo>
                  <a:lnTo>
                    <a:pt x="2388164" y="0"/>
                  </a:lnTo>
                  <a:lnTo>
                    <a:pt x="0" y="0"/>
                  </a:lnTo>
                  <a:lnTo>
                    <a:pt x="0" y="254042"/>
                  </a:lnTo>
                  <a:close/>
                </a:path>
              </a:pathLst>
            </a:custGeom>
            <a:solidFill>
              <a:srgbClr val="FEC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88207" y="7963103"/>
              <a:ext cx="6086475" cy="254635"/>
            </a:xfrm>
            <a:custGeom>
              <a:avLst/>
              <a:gdLst/>
              <a:ahLst/>
              <a:cxnLst/>
              <a:rect l="l" t="t" r="r" b="b"/>
              <a:pathLst>
                <a:path w="6086475" h="254634">
                  <a:moveTo>
                    <a:pt x="6085880" y="254042"/>
                  </a:moveTo>
                  <a:lnTo>
                    <a:pt x="0" y="254042"/>
                  </a:lnTo>
                  <a:lnTo>
                    <a:pt x="0" y="0"/>
                  </a:lnTo>
                  <a:lnTo>
                    <a:pt x="6085880" y="0"/>
                  </a:lnTo>
                  <a:lnTo>
                    <a:pt x="6085880" y="254042"/>
                  </a:lnTo>
                  <a:close/>
                </a:path>
              </a:pathLst>
            </a:custGeom>
            <a:solidFill>
              <a:srgbClr val="5DB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74634"/>
            <a:ext cx="18287999" cy="71236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941226" y="5516892"/>
            <a:ext cx="5839460" cy="47625"/>
          </a:xfrm>
          <a:custGeom>
            <a:avLst/>
            <a:gdLst/>
            <a:ahLst/>
            <a:cxnLst/>
            <a:rect l="l" t="t" r="r" b="b"/>
            <a:pathLst>
              <a:path w="5839459" h="47625">
                <a:moveTo>
                  <a:pt x="5838952" y="0"/>
                </a:moveTo>
                <a:lnTo>
                  <a:pt x="0" y="0"/>
                </a:lnTo>
                <a:lnTo>
                  <a:pt x="0" y="47625"/>
                </a:lnTo>
                <a:lnTo>
                  <a:pt x="5838952" y="47625"/>
                </a:lnTo>
                <a:lnTo>
                  <a:pt x="5838952" y="0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23606" y="2525211"/>
            <a:ext cx="1952624" cy="1952624"/>
          </a:xfrm>
          <a:prstGeom prst="rect">
            <a:avLst/>
          </a:prstGeom>
        </p:spPr>
      </p:pic>
      <p:pic>
        <p:nvPicPr>
          <p:cNvPr id="8" name="object 8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397474" y="2613222"/>
            <a:ext cx="3552824" cy="1865661"/>
          </a:xfrm>
          <a:prstGeom prst="rect">
            <a:avLst/>
          </a:prstGeom>
        </p:spPr>
      </p:pic>
      <p:pic>
        <p:nvPicPr>
          <p:cNvPr id="9" name="object 9">
            <a:hlinkClick r:id="rId7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0769" y="6428487"/>
            <a:ext cx="1943099" cy="1943099"/>
          </a:xfrm>
          <a:prstGeom prst="rect">
            <a:avLst/>
          </a:prstGeom>
        </p:spPr>
      </p:pic>
      <p:pic>
        <p:nvPicPr>
          <p:cNvPr id="10" name="object 10">
            <a:hlinkClick r:id="rId9"/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374110" y="6435604"/>
            <a:ext cx="3600354" cy="18859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29980" y="1280452"/>
            <a:ext cx="10307955" cy="19519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700" b="1" spc="890" dirty="0">
                <a:solidFill>
                  <a:srgbClr val="187DC2"/>
                </a:solidFill>
                <a:latin typeface="Calibri"/>
                <a:cs typeface="Calibri"/>
              </a:rPr>
              <a:t>Sample</a:t>
            </a:r>
            <a:r>
              <a:rPr sz="5700" b="1" spc="480" dirty="0">
                <a:solidFill>
                  <a:srgbClr val="187DC2"/>
                </a:solidFill>
                <a:latin typeface="Calibri"/>
                <a:cs typeface="Calibri"/>
              </a:rPr>
              <a:t> </a:t>
            </a:r>
            <a:r>
              <a:rPr sz="5700" b="1" spc="850" dirty="0">
                <a:solidFill>
                  <a:srgbClr val="187DC2"/>
                </a:solidFill>
                <a:latin typeface="Calibri"/>
                <a:cs typeface="Calibri"/>
              </a:rPr>
              <a:t>Posts</a:t>
            </a:r>
            <a:endParaRPr sz="5700">
              <a:latin typeface="Calibri"/>
              <a:cs typeface="Calibri"/>
            </a:endParaRPr>
          </a:p>
          <a:p>
            <a:pPr marL="149860" marR="5080">
              <a:lnSpc>
                <a:spcPct val="113300"/>
              </a:lnSpc>
              <a:spcBef>
                <a:spcPts val="3979"/>
              </a:spcBef>
            </a:pPr>
            <a:r>
              <a:rPr sz="1600" spc="295" dirty="0">
                <a:solidFill>
                  <a:srgbClr val="002E70"/>
                </a:solidFill>
                <a:latin typeface="Calibri"/>
                <a:cs typeface="Calibri"/>
              </a:rPr>
              <a:t>#HR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25" dirty="0">
                <a:solidFill>
                  <a:srgbClr val="002E70"/>
                </a:solidFill>
                <a:latin typeface="Calibri"/>
                <a:cs typeface="Calibri"/>
              </a:rPr>
              <a:t>Professionals: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05" dirty="0">
                <a:solidFill>
                  <a:srgbClr val="002E70"/>
                </a:solidFill>
                <a:latin typeface="Calibri"/>
                <a:cs typeface="Calibri"/>
              </a:rPr>
              <a:t>will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002E70"/>
                </a:solidFill>
                <a:latin typeface="Calibri"/>
                <a:cs typeface="Calibri"/>
              </a:rPr>
              <a:t>you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002E70"/>
                </a:solidFill>
                <a:latin typeface="Calibri"/>
                <a:cs typeface="Calibri"/>
              </a:rPr>
              <a:t>be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002E70"/>
                </a:solidFill>
                <a:latin typeface="Calibri"/>
                <a:cs typeface="Calibri"/>
              </a:rPr>
              <a:t>at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204" dirty="0">
                <a:solidFill>
                  <a:srgbClr val="002E70"/>
                </a:solidFill>
                <a:latin typeface="Calibri"/>
                <a:cs typeface="Calibri"/>
              </a:rPr>
              <a:t>#SOAHR2023?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245" dirty="0">
                <a:solidFill>
                  <a:srgbClr val="002E70"/>
                </a:solidFill>
                <a:latin typeface="Calibri"/>
                <a:cs typeface="Calibri"/>
              </a:rPr>
              <a:t>Be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55" dirty="0">
                <a:solidFill>
                  <a:srgbClr val="002E70"/>
                </a:solidFill>
                <a:latin typeface="Calibri"/>
                <a:cs typeface="Calibri"/>
              </a:rPr>
              <a:t>sure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25" dirty="0">
                <a:solidFill>
                  <a:srgbClr val="002E70"/>
                </a:solidFill>
                <a:latin typeface="Calibri"/>
                <a:cs typeface="Calibri"/>
              </a:rPr>
              <a:t>to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60" dirty="0">
                <a:solidFill>
                  <a:srgbClr val="002E70"/>
                </a:solidFill>
                <a:latin typeface="Calibri"/>
                <a:cs typeface="Calibri"/>
              </a:rPr>
              <a:t>stop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002E70"/>
                </a:solidFill>
                <a:latin typeface="Calibri"/>
                <a:cs typeface="Calibri"/>
              </a:rPr>
              <a:t>by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i="1" spc="145" dirty="0">
                <a:solidFill>
                  <a:srgbClr val="002E70"/>
                </a:solidFill>
                <a:latin typeface="Calibri"/>
                <a:cs typeface="Calibri"/>
              </a:rPr>
              <a:t>[your</a:t>
            </a:r>
            <a:r>
              <a:rPr sz="1600" i="1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i="1" spc="250" dirty="0">
                <a:solidFill>
                  <a:srgbClr val="002E70"/>
                </a:solidFill>
                <a:latin typeface="Calibri"/>
                <a:cs typeface="Calibri"/>
              </a:rPr>
              <a:t>company</a:t>
            </a:r>
            <a:r>
              <a:rPr sz="1600" i="1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i="1" spc="185" dirty="0">
                <a:solidFill>
                  <a:srgbClr val="002E70"/>
                </a:solidFill>
                <a:latin typeface="Calibri"/>
                <a:cs typeface="Calibri"/>
              </a:rPr>
              <a:t>name]</a:t>
            </a:r>
            <a:r>
              <a:rPr sz="1600" spc="185" dirty="0">
                <a:solidFill>
                  <a:srgbClr val="002E70"/>
                </a:solidFill>
                <a:latin typeface="Calibri"/>
                <a:cs typeface="Calibri"/>
              </a:rPr>
              <a:t>’s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002E70"/>
                </a:solidFill>
                <a:latin typeface="Calibri"/>
                <a:cs typeface="Calibri"/>
              </a:rPr>
              <a:t>booth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14" dirty="0">
                <a:solidFill>
                  <a:srgbClr val="002E70"/>
                </a:solidFill>
                <a:latin typeface="Calibri"/>
                <a:cs typeface="Calibri"/>
              </a:rPr>
              <a:t>at </a:t>
            </a:r>
            <a:r>
              <a:rPr sz="1600" spc="265" dirty="0">
                <a:solidFill>
                  <a:srgbClr val="002E70"/>
                </a:solidFill>
                <a:latin typeface="Calibri"/>
                <a:cs typeface="Calibri"/>
              </a:rPr>
              <a:t>#SOAHR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25" dirty="0">
                <a:solidFill>
                  <a:srgbClr val="002E70"/>
                </a:solidFill>
                <a:latin typeface="Calibri"/>
                <a:cs typeface="Calibri"/>
              </a:rPr>
              <a:t>to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i="1" spc="165" dirty="0">
                <a:solidFill>
                  <a:srgbClr val="002E70"/>
                </a:solidFill>
                <a:latin typeface="Calibri"/>
                <a:cs typeface="Calibri"/>
              </a:rPr>
              <a:t>[explain</a:t>
            </a:r>
            <a:r>
              <a:rPr sz="1600" i="1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i="1" spc="190" dirty="0">
                <a:solidFill>
                  <a:srgbClr val="002E70"/>
                </a:solidFill>
                <a:latin typeface="Calibri"/>
                <a:cs typeface="Calibri"/>
              </a:rPr>
              <a:t>the</a:t>
            </a:r>
            <a:r>
              <a:rPr sz="1600" i="1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i="1" spc="190" dirty="0">
                <a:solidFill>
                  <a:srgbClr val="002E70"/>
                </a:solidFill>
                <a:latin typeface="Calibri"/>
                <a:cs typeface="Calibri"/>
              </a:rPr>
              <a:t>value</a:t>
            </a:r>
            <a:r>
              <a:rPr sz="1600" i="1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i="1" spc="125" dirty="0">
                <a:solidFill>
                  <a:srgbClr val="002E70"/>
                </a:solidFill>
                <a:latin typeface="Calibri"/>
                <a:cs typeface="Calibri"/>
              </a:rPr>
              <a:t>of</a:t>
            </a:r>
            <a:r>
              <a:rPr sz="1600" i="1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i="1" spc="200" dirty="0">
                <a:solidFill>
                  <a:srgbClr val="002E70"/>
                </a:solidFill>
                <a:latin typeface="Calibri"/>
                <a:cs typeface="Calibri"/>
              </a:rPr>
              <a:t>stopping</a:t>
            </a:r>
            <a:r>
              <a:rPr sz="1600" i="1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i="1" spc="215" dirty="0">
                <a:solidFill>
                  <a:srgbClr val="002E70"/>
                </a:solidFill>
                <a:latin typeface="Calibri"/>
                <a:cs typeface="Calibri"/>
              </a:rPr>
              <a:t>by</a:t>
            </a:r>
            <a:r>
              <a:rPr sz="1600" i="1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i="1" spc="175" dirty="0">
                <a:solidFill>
                  <a:srgbClr val="002E70"/>
                </a:solidFill>
                <a:latin typeface="Calibri"/>
                <a:cs typeface="Calibri"/>
              </a:rPr>
              <a:t>your</a:t>
            </a:r>
            <a:r>
              <a:rPr sz="1600" i="1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i="1" spc="130" dirty="0">
                <a:solidFill>
                  <a:srgbClr val="002E70"/>
                </a:solidFill>
                <a:latin typeface="Calibri"/>
                <a:cs typeface="Calibri"/>
              </a:rPr>
              <a:t>booth]</a:t>
            </a:r>
            <a:r>
              <a:rPr sz="1600" spc="130" dirty="0">
                <a:solidFill>
                  <a:srgbClr val="002E70"/>
                </a:solidFill>
                <a:latin typeface="Calibri"/>
                <a:cs typeface="Calibri"/>
              </a:rPr>
              <a:t>!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80" dirty="0">
                <a:solidFill>
                  <a:srgbClr val="002E70"/>
                </a:solidFill>
                <a:latin typeface="Calibri"/>
                <a:cs typeface="Calibri"/>
              </a:rPr>
              <a:t>Learn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002E70"/>
                </a:solidFill>
                <a:latin typeface="Calibri"/>
                <a:cs typeface="Calibri"/>
              </a:rPr>
              <a:t>more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002E70"/>
                </a:solidFill>
                <a:latin typeface="Calibri"/>
                <a:cs typeface="Calibri"/>
              </a:rPr>
              <a:t>at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35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www.soahr.net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55" dirty="0"/>
              <a:t>SHRM-</a:t>
            </a:r>
            <a:r>
              <a:rPr spc="420" dirty="0"/>
              <a:t>ATLANTA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95" dirty="0"/>
              <a:t>#SOAHR2023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67141" y="3482972"/>
            <a:ext cx="1023620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5080" indent="-53340">
              <a:lnSpc>
                <a:spcPct val="113300"/>
              </a:lnSpc>
              <a:spcBef>
                <a:spcPts val="100"/>
              </a:spcBef>
            </a:pPr>
            <a:r>
              <a:rPr sz="1600" spc="135" dirty="0">
                <a:solidFill>
                  <a:srgbClr val="002E70"/>
                </a:solidFill>
                <a:latin typeface="Calibri"/>
                <a:cs typeface="Calibri"/>
              </a:rPr>
              <a:t>We’re</a:t>
            </a:r>
            <a:r>
              <a:rPr sz="1600" spc="45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55" dirty="0">
                <a:solidFill>
                  <a:srgbClr val="002E70"/>
                </a:solidFill>
                <a:latin typeface="Calibri"/>
                <a:cs typeface="Calibri"/>
              </a:rPr>
              <a:t>excited</a:t>
            </a:r>
            <a:r>
              <a:rPr sz="1600" spc="459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25" dirty="0">
                <a:solidFill>
                  <a:srgbClr val="002E70"/>
                </a:solidFill>
                <a:latin typeface="Calibri"/>
                <a:cs typeface="Calibri"/>
              </a:rPr>
              <a:t>to</a:t>
            </a:r>
            <a:r>
              <a:rPr sz="1600" spc="45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002E70"/>
                </a:solidFill>
                <a:latin typeface="Calibri"/>
                <a:cs typeface="Calibri"/>
              </a:rPr>
              <a:t>be</a:t>
            </a:r>
            <a:r>
              <a:rPr sz="1600" spc="459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002E70"/>
                </a:solidFill>
                <a:latin typeface="Calibri"/>
                <a:cs typeface="Calibri"/>
              </a:rPr>
              <a:t>a</a:t>
            </a:r>
            <a:r>
              <a:rPr sz="1600" spc="459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002E70"/>
                </a:solidFill>
                <a:latin typeface="Calibri"/>
                <a:cs typeface="Calibri"/>
              </a:rPr>
              <a:t>pr</a:t>
            </a:r>
            <a:r>
              <a:rPr sz="1600" spc="185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oud</a:t>
            </a:r>
            <a:r>
              <a:rPr sz="1600" spc="465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 </a:t>
            </a:r>
            <a:r>
              <a:rPr sz="1600" spc="160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sponsor</a:t>
            </a:r>
            <a:r>
              <a:rPr sz="1600" spc="470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 </a:t>
            </a:r>
            <a:r>
              <a:rPr sz="1600" spc="100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of</a:t>
            </a:r>
            <a:r>
              <a:rPr sz="1600" spc="465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 </a:t>
            </a:r>
            <a:r>
              <a:rPr sz="1600" spc="175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@</a:t>
            </a:r>
            <a:r>
              <a:rPr sz="1600" spc="175" dirty="0">
                <a:solidFill>
                  <a:srgbClr val="002E70"/>
                </a:solidFill>
                <a:latin typeface="Calibri"/>
                <a:cs typeface="Calibri"/>
              </a:rPr>
              <a:t>shrmatl</a:t>
            </a:r>
            <a:r>
              <a:rPr sz="1600" spc="4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210" dirty="0">
                <a:solidFill>
                  <a:srgbClr val="002E70"/>
                </a:solidFill>
                <a:latin typeface="Calibri"/>
                <a:cs typeface="Calibri"/>
              </a:rPr>
              <a:t>#SOAHR2023</a:t>
            </a:r>
            <a:r>
              <a:rPr sz="1600" spc="4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295" dirty="0">
                <a:solidFill>
                  <a:srgbClr val="002E70"/>
                </a:solidFill>
                <a:latin typeface="Calibri"/>
                <a:cs typeface="Calibri"/>
              </a:rPr>
              <a:t>#HR</a:t>
            </a:r>
            <a:r>
              <a:rPr sz="1600" spc="4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002E70"/>
                </a:solidFill>
                <a:latin typeface="Calibri"/>
                <a:cs typeface="Calibri"/>
              </a:rPr>
              <a:t>Conference,</a:t>
            </a:r>
            <a:r>
              <a:rPr sz="1600" spc="4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002E70"/>
                </a:solidFill>
                <a:latin typeface="Calibri"/>
                <a:cs typeface="Calibri"/>
              </a:rPr>
              <a:t>March</a:t>
            </a:r>
            <a:r>
              <a:rPr sz="1600" spc="4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30" dirty="0">
                <a:solidFill>
                  <a:srgbClr val="002E70"/>
                </a:solidFill>
                <a:latin typeface="Calibri"/>
                <a:cs typeface="Calibri"/>
              </a:rPr>
              <a:t>28-</a:t>
            </a:r>
            <a:r>
              <a:rPr sz="1600" spc="35" dirty="0">
                <a:solidFill>
                  <a:srgbClr val="002E70"/>
                </a:solidFill>
                <a:latin typeface="Calibri"/>
                <a:cs typeface="Calibri"/>
              </a:rPr>
              <a:t>29. </a:t>
            </a:r>
            <a:r>
              <a:rPr sz="1600" spc="180" dirty="0">
                <a:solidFill>
                  <a:srgbClr val="002E70"/>
                </a:solidFill>
                <a:latin typeface="Calibri"/>
                <a:cs typeface="Calibri"/>
              </a:rPr>
              <a:t>Learn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002E70"/>
                </a:solidFill>
                <a:latin typeface="Calibri"/>
                <a:cs typeface="Calibri"/>
              </a:rPr>
              <a:t>more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002E70"/>
                </a:solidFill>
                <a:latin typeface="Calibri"/>
                <a:cs typeface="Calibri"/>
              </a:rPr>
              <a:t>at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35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www.soahr.net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7141" y="4311647"/>
            <a:ext cx="10095230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705">
              <a:lnSpc>
                <a:spcPct val="113300"/>
              </a:lnSpc>
              <a:spcBef>
                <a:spcPts val="100"/>
              </a:spcBef>
            </a:pPr>
            <a:r>
              <a:rPr sz="1600" spc="295" dirty="0">
                <a:solidFill>
                  <a:srgbClr val="002E70"/>
                </a:solidFill>
                <a:latin typeface="Calibri"/>
                <a:cs typeface="Calibri"/>
              </a:rPr>
              <a:t>#HR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25" dirty="0">
                <a:solidFill>
                  <a:srgbClr val="002E70"/>
                </a:solidFill>
                <a:latin typeface="Calibri"/>
                <a:cs typeface="Calibri"/>
              </a:rPr>
              <a:t>practitioners,</a:t>
            </a:r>
            <a:r>
              <a:rPr sz="16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002E70"/>
                </a:solidFill>
                <a:latin typeface="Calibri"/>
                <a:cs typeface="Calibri"/>
              </a:rPr>
              <a:t>industry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002E70"/>
                </a:solidFill>
                <a:latin typeface="Calibri"/>
                <a:cs typeface="Calibri"/>
              </a:rPr>
              <a:t>experts</a:t>
            </a:r>
            <a:r>
              <a:rPr sz="16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002E70"/>
                </a:solidFill>
                <a:latin typeface="Calibri"/>
                <a:cs typeface="Calibri"/>
              </a:rPr>
              <a:t>and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002E70"/>
                </a:solidFill>
                <a:latin typeface="Calibri"/>
                <a:cs typeface="Calibri"/>
              </a:rPr>
              <a:t>resource</a:t>
            </a:r>
            <a:r>
              <a:rPr sz="16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002E70"/>
                </a:solidFill>
                <a:latin typeface="Calibri"/>
                <a:cs typeface="Calibri"/>
              </a:rPr>
              <a:t>partners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05" dirty="0">
                <a:solidFill>
                  <a:srgbClr val="002E70"/>
                </a:solidFill>
                <a:latin typeface="Calibri"/>
                <a:cs typeface="Calibri"/>
              </a:rPr>
              <a:t>will</a:t>
            </a:r>
            <a:r>
              <a:rPr sz="16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002E70"/>
                </a:solidFill>
                <a:latin typeface="Calibri"/>
                <a:cs typeface="Calibri"/>
              </a:rPr>
              <a:t>assemble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002E70"/>
                </a:solidFill>
                <a:latin typeface="Calibri"/>
                <a:cs typeface="Calibri"/>
              </a:rPr>
              <a:t>March</a:t>
            </a:r>
            <a:r>
              <a:rPr sz="16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30" dirty="0">
                <a:solidFill>
                  <a:srgbClr val="002E70"/>
                </a:solidFill>
                <a:latin typeface="Calibri"/>
                <a:cs typeface="Calibri"/>
              </a:rPr>
              <a:t>28-</a:t>
            </a:r>
            <a:r>
              <a:rPr sz="1600" spc="125" dirty="0">
                <a:solidFill>
                  <a:srgbClr val="002E70"/>
                </a:solidFill>
                <a:latin typeface="Calibri"/>
                <a:cs typeface="Calibri"/>
              </a:rPr>
              <a:t>29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14" dirty="0">
                <a:solidFill>
                  <a:srgbClr val="002E70"/>
                </a:solidFill>
                <a:latin typeface="Calibri"/>
                <a:cs typeface="Calibri"/>
              </a:rPr>
              <a:t>at </a:t>
            </a:r>
            <a:r>
              <a:rPr sz="1600" spc="210" dirty="0">
                <a:solidFill>
                  <a:srgbClr val="002E70"/>
                </a:solidFill>
                <a:latin typeface="Calibri"/>
                <a:cs typeface="Calibri"/>
              </a:rPr>
              <a:t>#SOAHR2023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25" dirty="0">
                <a:solidFill>
                  <a:srgbClr val="002E70"/>
                </a:solidFill>
                <a:latin typeface="Calibri"/>
                <a:cs typeface="Calibri"/>
              </a:rPr>
              <a:t>to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55" dirty="0">
                <a:solidFill>
                  <a:srgbClr val="002E70"/>
                </a:solidFill>
                <a:latin typeface="Calibri"/>
                <a:cs typeface="Calibri"/>
              </a:rPr>
              <a:t>share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002E70"/>
                </a:solidFill>
                <a:latin typeface="Calibri"/>
                <a:cs typeface="Calibri"/>
              </a:rPr>
              <a:t>best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30" dirty="0">
                <a:solidFill>
                  <a:srgbClr val="002E70"/>
                </a:solidFill>
                <a:latin typeface="Calibri"/>
                <a:cs typeface="Calibri"/>
              </a:rPr>
              <a:t>practices,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002E70"/>
                </a:solidFill>
                <a:latin typeface="Calibri"/>
                <a:cs typeface="Calibri"/>
              </a:rPr>
              <a:t>network,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002E70"/>
                </a:solidFill>
                <a:latin typeface="Calibri"/>
                <a:cs typeface="Calibri"/>
              </a:rPr>
              <a:t>develop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90" dirty="0">
                <a:solidFill>
                  <a:srgbClr val="002E70"/>
                </a:solidFill>
                <a:latin typeface="Calibri"/>
                <a:cs typeface="Calibri"/>
              </a:rPr>
              <a:t>ski</a:t>
            </a:r>
            <a:r>
              <a:rPr sz="1600" spc="90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lls,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 </a:t>
            </a:r>
            <a:r>
              <a:rPr sz="1600" spc="165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build</a:t>
            </a:r>
            <a:r>
              <a:rPr sz="1600" spc="75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 </a:t>
            </a:r>
            <a:r>
              <a:rPr sz="1600" spc="170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knowle</a:t>
            </a:r>
            <a:r>
              <a:rPr sz="1600" spc="170" dirty="0">
                <a:solidFill>
                  <a:srgbClr val="002E70"/>
                </a:solidFill>
                <a:latin typeface="Calibri"/>
                <a:cs typeface="Calibri"/>
              </a:rPr>
              <a:t>dge,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002E70"/>
                </a:solidFill>
                <a:latin typeface="Calibri"/>
                <a:cs typeface="Calibri"/>
              </a:rPr>
              <a:t>and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002E70"/>
                </a:solidFill>
                <a:latin typeface="Calibri"/>
                <a:cs typeface="Calibri"/>
              </a:rPr>
              <a:t>have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00" dirty="0">
                <a:solidFill>
                  <a:srgbClr val="002E70"/>
                </a:solidFill>
                <a:latin typeface="Calibri"/>
                <a:cs typeface="Calibri"/>
              </a:rPr>
              <a:t>fun!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25" dirty="0">
                <a:solidFill>
                  <a:srgbClr val="002E70"/>
                </a:solidFill>
                <a:latin typeface="Calibri"/>
                <a:cs typeface="Calibri"/>
              </a:rPr>
              <a:t>We’re </a:t>
            </a:r>
            <a:r>
              <a:rPr sz="1600" spc="135" dirty="0">
                <a:solidFill>
                  <a:srgbClr val="002E70"/>
                </a:solidFill>
                <a:latin typeface="Calibri"/>
                <a:cs typeface="Calibri"/>
              </a:rPr>
              <a:t>exhibiting!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30" dirty="0">
                <a:solidFill>
                  <a:srgbClr val="002E70"/>
                </a:solidFill>
                <a:latin typeface="Calibri"/>
                <a:cs typeface="Calibri"/>
              </a:rPr>
              <a:t>Will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75" dirty="0">
                <a:solidFill>
                  <a:srgbClr val="002E70"/>
                </a:solidFill>
                <a:latin typeface="Calibri"/>
                <a:cs typeface="Calibri"/>
              </a:rPr>
              <a:t>I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60" dirty="0">
                <a:solidFill>
                  <a:srgbClr val="002E70"/>
                </a:solidFill>
                <a:latin typeface="Calibri"/>
                <a:cs typeface="Calibri"/>
              </a:rPr>
              <a:t>see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002E70"/>
                </a:solidFill>
                <a:latin typeface="Calibri"/>
                <a:cs typeface="Calibri"/>
              </a:rPr>
              <a:t>you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002E70"/>
                </a:solidFill>
                <a:latin typeface="Calibri"/>
                <a:cs typeface="Calibri"/>
              </a:rPr>
              <a:t>there?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80" dirty="0">
                <a:solidFill>
                  <a:srgbClr val="002E70"/>
                </a:solidFill>
                <a:latin typeface="Calibri"/>
                <a:cs typeface="Calibri"/>
              </a:rPr>
              <a:t>Learn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002E70"/>
                </a:solidFill>
                <a:latin typeface="Calibri"/>
                <a:cs typeface="Calibri"/>
              </a:rPr>
              <a:t>more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002E70"/>
                </a:solidFill>
                <a:latin typeface="Calibri"/>
                <a:cs typeface="Calibri"/>
              </a:rPr>
              <a:t>and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002E70"/>
                </a:solidFill>
                <a:latin typeface="Calibri"/>
                <a:cs typeface="Calibri"/>
              </a:rPr>
              <a:t>register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002E70"/>
                </a:solidFill>
                <a:latin typeface="Calibri"/>
                <a:cs typeface="Calibri"/>
              </a:rPr>
              <a:t>at: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35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www.soahr.net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7141" y="5416547"/>
            <a:ext cx="990473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1600" spc="295" dirty="0">
                <a:solidFill>
                  <a:srgbClr val="002E70"/>
                </a:solidFill>
                <a:latin typeface="Calibri"/>
                <a:cs typeface="Calibri"/>
              </a:rPr>
              <a:t>#HR</a:t>
            </a:r>
            <a:r>
              <a:rPr sz="1600" spc="6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25" dirty="0">
                <a:solidFill>
                  <a:srgbClr val="002E70"/>
                </a:solidFill>
                <a:latin typeface="Calibri"/>
                <a:cs typeface="Calibri"/>
              </a:rPr>
              <a:t>Professionals: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002E70"/>
                </a:solidFill>
                <a:latin typeface="Calibri"/>
                <a:cs typeface="Calibri"/>
              </a:rPr>
              <a:t>Are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002E70"/>
                </a:solidFill>
                <a:latin typeface="Calibri"/>
                <a:cs typeface="Calibri"/>
              </a:rPr>
              <a:t>you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80" dirty="0">
                <a:solidFill>
                  <a:srgbClr val="002E70"/>
                </a:solidFill>
                <a:latin typeface="Calibri"/>
                <a:cs typeface="Calibri"/>
              </a:rPr>
              <a:t>attending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220" dirty="0">
                <a:solidFill>
                  <a:srgbClr val="002E70"/>
                </a:solidFill>
                <a:latin typeface="Calibri"/>
                <a:cs typeface="Calibri"/>
              </a:rPr>
              <a:t>#SOAHR2023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45" dirty="0">
                <a:solidFill>
                  <a:srgbClr val="002E70"/>
                </a:solidFill>
                <a:latin typeface="Calibri"/>
                <a:cs typeface="Calibri"/>
              </a:rPr>
              <a:t>in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002E70"/>
                </a:solidFill>
                <a:latin typeface="Calibri"/>
                <a:cs typeface="Calibri"/>
              </a:rPr>
              <a:t>March?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245" dirty="0">
                <a:solidFill>
                  <a:srgbClr val="002E70"/>
                </a:solidFill>
                <a:latin typeface="Calibri"/>
                <a:cs typeface="Calibri"/>
              </a:rPr>
              <a:t>Be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55" dirty="0">
                <a:solidFill>
                  <a:srgbClr val="002E70"/>
                </a:solidFill>
                <a:latin typeface="Calibri"/>
                <a:cs typeface="Calibri"/>
              </a:rPr>
              <a:t>sure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25" dirty="0">
                <a:solidFill>
                  <a:srgbClr val="002E70"/>
                </a:solidFill>
                <a:latin typeface="Calibri"/>
                <a:cs typeface="Calibri"/>
              </a:rPr>
              <a:t>to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60" dirty="0">
                <a:solidFill>
                  <a:srgbClr val="002E70"/>
                </a:solidFill>
                <a:latin typeface="Calibri"/>
                <a:cs typeface="Calibri"/>
              </a:rPr>
              <a:t>stop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002E70"/>
                </a:solidFill>
                <a:latin typeface="Calibri"/>
                <a:cs typeface="Calibri"/>
              </a:rPr>
              <a:t>by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our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 </a:t>
            </a:r>
            <a:r>
              <a:rPr sz="1600" spc="175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booth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 </a:t>
            </a:r>
            <a:r>
              <a:rPr sz="1600" spc="145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in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 </a:t>
            </a:r>
            <a:r>
              <a:rPr sz="1600" spc="140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th</a:t>
            </a:r>
            <a:r>
              <a:rPr sz="1600" spc="140" dirty="0">
                <a:solidFill>
                  <a:srgbClr val="002E70"/>
                </a:solidFill>
                <a:latin typeface="Calibri"/>
                <a:cs typeface="Calibri"/>
              </a:rPr>
              <a:t>e </a:t>
            </a:r>
            <a:r>
              <a:rPr sz="1600" spc="175" dirty="0">
                <a:solidFill>
                  <a:srgbClr val="002E70"/>
                </a:solidFill>
                <a:latin typeface="Calibri"/>
                <a:cs typeface="Calibri"/>
              </a:rPr>
              <a:t>Resource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60" dirty="0">
                <a:solidFill>
                  <a:srgbClr val="002E70"/>
                </a:solidFill>
                <a:latin typeface="Calibri"/>
                <a:cs typeface="Calibri"/>
              </a:rPr>
              <a:t>Partner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002E70"/>
                </a:solidFill>
                <a:latin typeface="Calibri"/>
                <a:cs typeface="Calibri"/>
              </a:rPr>
              <a:t>Showcase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25" dirty="0">
                <a:solidFill>
                  <a:srgbClr val="002E70"/>
                </a:solidFill>
                <a:latin typeface="Calibri"/>
                <a:cs typeface="Calibri"/>
              </a:rPr>
              <a:t>to</a:t>
            </a:r>
            <a:r>
              <a:rPr sz="16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002E70"/>
                </a:solidFill>
                <a:latin typeface="Calibri"/>
                <a:cs typeface="Calibri"/>
              </a:rPr>
              <a:t>learn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002E70"/>
                </a:solidFill>
                <a:latin typeface="Calibri"/>
                <a:cs typeface="Calibri"/>
              </a:rPr>
              <a:t>more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80" dirty="0">
                <a:solidFill>
                  <a:srgbClr val="002E70"/>
                </a:solidFill>
                <a:latin typeface="Calibri"/>
                <a:cs typeface="Calibri"/>
              </a:rPr>
              <a:t>about</a:t>
            </a:r>
            <a:r>
              <a:rPr sz="16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i="1" spc="135" dirty="0">
                <a:solidFill>
                  <a:srgbClr val="002E70"/>
                </a:solidFill>
                <a:latin typeface="Calibri"/>
                <a:cs typeface="Calibri"/>
              </a:rPr>
              <a:t>[product/service]</a:t>
            </a:r>
            <a:r>
              <a:rPr sz="1600" spc="135" dirty="0">
                <a:solidFill>
                  <a:srgbClr val="002E70"/>
                </a:solidFill>
                <a:latin typeface="Calibri"/>
                <a:cs typeface="Calibri"/>
              </a:rPr>
              <a:t>!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80" dirty="0">
                <a:solidFill>
                  <a:srgbClr val="002E70"/>
                </a:solidFill>
                <a:latin typeface="Calibri"/>
                <a:cs typeface="Calibri"/>
              </a:rPr>
              <a:t>Learn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002E70"/>
                </a:solidFill>
                <a:latin typeface="Calibri"/>
                <a:cs typeface="Calibri"/>
              </a:rPr>
              <a:t>more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002E70"/>
                </a:solidFill>
                <a:latin typeface="Calibri"/>
                <a:cs typeface="Calibri"/>
              </a:rPr>
              <a:t>at</a:t>
            </a:r>
            <a:r>
              <a:rPr sz="16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35" dirty="0">
                <a:solidFill>
                  <a:srgbClr val="002E70"/>
                </a:solidFill>
                <a:latin typeface="Calibri"/>
                <a:cs typeface="Calibri"/>
                <a:hlinkClick r:id="rId11"/>
              </a:rPr>
              <a:t>www.soahr.net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7141" y="6245222"/>
            <a:ext cx="10234930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1600" dirty="0">
                <a:solidFill>
                  <a:srgbClr val="002E70"/>
                </a:solidFill>
                <a:latin typeface="Calibri"/>
                <a:cs typeface="Calibri"/>
              </a:rPr>
              <a:t>41</a:t>
            </a:r>
            <a:r>
              <a:rPr sz="1600" spc="15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25" dirty="0">
                <a:solidFill>
                  <a:srgbClr val="002E70"/>
                </a:solidFill>
                <a:latin typeface="Calibri"/>
                <a:cs typeface="Calibri"/>
              </a:rPr>
              <a:t>sessions.</a:t>
            </a:r>
            <a:r>
              <a:rPr sz="1600" spc="15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002E70"/>
                </a:solidFill>
                <a:latin typeface="Calibri"/>
                <a:cs typeface="Calibri"/>
              </a:rPr>
              <a:t>5</a:t>
            </a:r>
            <a:r>
              <a:rPr sz="1600" spc="15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25" dirty="0">
                <a:solidFill>
                  <a:srgbClr val="002E70"/>
                </a:solidFill>
                <a:latin typeface="Calibri"/>
                <a:cs typeface="Calibri"/>
              </a:rPr>
              <a:t>tracks.</a:t>
            </a:r>
            <a:r>
              <a:rPr sz="1600" spc="15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95" dirty="0">
                <a:solidFill>
                  <a:srgbClr val="002E70"/>
                </a:solidFill>
                <a:latin typeface="Calibri"/>
                <a:cs typeface="Calibri"/>
              </a:rPr>
              <a:t>2</a:t>
            </a:r>
            <a:r>
              <a:rPr sz="1600" spc="15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25" dirty="0">
                <a:solidFill>
                  <a:srgbClr val="002E70"/>
                </a:solidFill>
                <a:latin typeface="Calibri"/>
                <a:cs typeface="Calibri"/>
              </a:rPr>
              <a:t>days.</a:t>
            </a:r>
            <a:r>
              <a:rPr sz="1600" spc="15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295" dirty="0">
                <a:solidFill>
                  <a:srgbClr val="002E70"/>
                </a:solidFill>
                <a:latin typeface="Calibri"/>
                <a:cs typeface="Calibri"/>
              </a:rPr>
              <a:t>#HR</a:t>
            </a:r>
            <a:r>
              <a:rPr sz="1600" spc="15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002E70"/>
                </a:solidFill>
                <a:latin typeface="Calibri"/>
                <a:cs typeface="Calibri"/>
              </a:rPr>
              <a:t>Pros</a:t>
            </a:r>
            <a:r>
              <a:rPr sz="1600" spc="15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20" dirty="0">
                <a:solidFill>
                  <a:srgbClr val="002E70"/>
                </a:solidFill>
                <a:latin typeface="Calibri"/>
                <a:cs typeface="Calibri"/>
              </a:rPr>
              <a:t>join</a:t>
            </a:r>
            <a:r>
              <a:rPr sz="1600" spc="15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45" dirty="0">
                <a:solidFill>
                  <a:srgbClr val="002E70"/>
                </a:solidFill>
                <a:latin typeface="Calibri"/>
                <a:cs typeface="Calibri"/>
              </a:rPr>
              <a:t>your</a:t>
            </a:r>
            <a:r>
              <a:rPr sz="1600" spc="15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002E70"/>
                </a:solidFill>
                <a:latin typeface="Calibri"/>
                <a:cs typeface="Calibri"/>
              </a:rPr>
              <a:t>community</a:t>
            </a:r>
            <a:r>
              <a:rPr sz="1600" spc="15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002E70"/>
                </a:solidFill>
                <a:latin typeface="Calibri"/>
                <a:cs typeface="Calibri"/>
              </a:rPr>
              <a:t>and</a:t>
            </a:r>
            <a:r>
              <a:rPr sz="1600" spc="15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002E70"/>
                </a:solidFill>
                <a:latin typeface="Calibri"/>
                <a:cs typeface="Calibri"/>
              </a:rPr>
              <a:t>learn</a:t>
            </a:r>
            <a:r>
              <a:rPr sz="1600" spc="15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002E70"/>
                </a:solidFill>
                <a:latin typeface="Calibri"/>
                <a:cs typeface="Calibri"/>
              </a:rPr>
              <a:t>more</a:t>
            </a:r>
            <a:r>
              <a:rPr sz="1600" spc="15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80" dirty="0">
                <a:solidFill>
                  <a:srgbClr val="002E70"/>
                </a:solidFill>
                <a:latin typeface="Calibri"/>
                <a:cs typeface="Calibri"/>
              </a:rPr>
              <a:t>about</a:t>
            </a:r>
            <a:r>
              <a:rPr sz="1600" spc="15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i="1" spc="140" dirty="0">
                <a:solidFill>
                  <a:srgbClr val="002E70"/>
                </a:solidFill>
                <a:latin typeface="Calibri"/>
                <a:cs typeface="Calibri"/>
              </a:rPr>
              <a:t>[product/service</a:t>
            </a:r>
            <a:r>
              <a:rPr sz="1600" spc="140" dirty="0">
                <a:solidFill>
                  <a:srgbClr val="002E70"/>
                </a:solidFill>
                <a:latin typeface="Calibri"/>
                <a:cs typeface="Calibri"/>
              </a:rPr>
              <a:t>] at</a:t>
            </a:r>
            <a:r>
              <a:rPr sz="1600" spc="6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002E70"/>
                </a:solidFill>
                <a:latin typeface="Calibri"/>
                <a:cs typeface="Calibri"/>
              </a:rPr>
              <a:t>@shrmatl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002E70"/>
                </a:solidFill>
                <a:latin typeface="Calibri"/>
                <a:cs typeface="Calibri"/>
              </a:rPr>
              <a:t>#SOAHR2023!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175" dirty="0">
                <a:solidFill>
                  <a:srgbClr val="002E70"/>
                </a:solidFill>
                <a:latin typeface="Calibri"/>
                <a:cs typeface="Calibri"/>
              </a:rPr>
              <a:t>Make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002E70"/>
                </a:solidFill>
                <a:latin typeface="Calibri"/>
                <a:cs typeface="Calibri"/>
              </a:rPr>
              <a:t>plans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25" dirty="0">
                <a:solidFill>
                  <a:srgbClr val="002E70"/>
                </a:solidFill>
                <a:latin typeface="Calibri"/>
                <a:cs typeface="Calibri"/>
              </a:rPr>
              <a:t>to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002E70"/>
                </a:solidFill>
                <a:latin typeface="Calibri"/>
                <a:cs typeface="Calibri"/>
              </a:rPr>
              <a:t>attend</a:t>
            </a:r>
            <a:r>
              <a:rPr sz="16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220" dirty="0">
                <a:solidFill>
                  <a:srgbClr val="002E70"/>
                </a:solidFill>
                <a:latin typeface="Calibri"/>
                <a:cs typeface="Calibri"/>
              </a:rPr>
              <a:t>#SOAHR2023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10" dirty="0">
                <a:solidFill>
                  <a:srgbClr val="002E70"/>
                </a:solidFill>
                <a:latin typeface="Calibri"/>
                <a:cs typeface="Calibri"/>
              </a:rPr>
              <a:t>today!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10" dirty="0">
                <a:solidFill>
                  <a:srgbClr val="002E70"/>
                </a:solidFill>
                <a:latin typeface="Calibri"/>
                <a:cs typeface="Calibri"/>
              </a:rPr>
              <a:t>We’ll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002E70"/>
                </a:solidFill>
                <a:latin typeface="Calibri"/>
                <a:cs typeface="Calibri"/>
              </a:rPr>
              <a:t>be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55" dirty="0">
                <a:solidFill>
                  <a:srgbClr val="002E70"/>
                </a:solidFill>
                <a:latin typeface="Calibri"/>
                <a:cs typeface="Calibri"/>
              </a:rPr>
              <a:t>featuring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i="1" spc="150" dirty="0">
                <a:solidFill>
                  <a:srgbClr val="002E70"/>
                </a:solidFill>
                <a:latin typeface="Calibri"/>
                <a:cs typeface="Calibri"/>
              </a:rPr>
              <a:t>[product/service]</a:t>
            </a:r>
            <a:r>
              <a:rPr sz="1600" i="1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45" dirty="0">
                <a:solidFill>
                  <a:srgbClr val="002E70"/>
                </a:solidFill>
                <a:latin typeface="Calibri"/>
                <a:cs typeface="Calibri"/>
              </a:rPr>
              <a:t>in</a:t>
            </a:r>
            <a:r>
              <a:rPr sz="1600" spc="6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002E70"/>
                </a:solidFill>
                <a:latin typeface="Calibri"/>
                <a:cs typeface="Calibri"/>
              </a:rPr>
              <a:t>the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145" dirty="0">
                <a:solidFill>
                  <a:srgbClr val="002E70"/>
                </a:solidFill>
                <a:latin typeface="Calibri"/>
                <a:cs typeface="Calibri"/>
              </a:rPr>
              <a:t>exhibit</a:t>
            </a:r>
            <a:r>
              <a:rPr sz="1600" spc="7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600" spc="80" dirty="0">
                <a:solidFill>
                  <a:srgbClr val="002E70"/>
                </a:solidFill>
                <a:latin typeface="Calibri"/>
                <a:cs typeface="Calibri"/>
              </a:rPr>
              <a:t>hall.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966625" y="961019"/>
            <a:ext cx="5636895" cy="4241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00" spc="355" dirty="0">
                <a:solidFill>
                  <a:srgbClr val="002E70"/>
                </a:solidFill>
              </a:rPr>
              <a:t>Download</a:t>
            </a:r>
            <a:r>
              <a:rPr sz="2600" spc="165" dirty="0">
                <a:solidFill>
                  <a:srgbClr val="002E70"/>
                </a:solidFill>
              </a:rPr>
              <a:t> </a:t>
            </a:r>
            <a:r>
              <a:rPr sz="2600" spc="55" dirty="0">
                <a:solidFill>
                  <a:srgbClr val="002E70"/>
                </a:solidFill>
              </a:rPr>
              <a:t>&amp;</a:t>
            </a:r>
            <a:r>
              <a:rPr sz="2600" spc="165" dirty="0">
                <a:solidFill>
                  <a:srgbClr val="002E70"/>
                </a:solidFill>
              </a:rPr>
              <a:t> </a:t>
            </a:r>
            <a:r>
              <a:rPr sz="2600" spc="310" dirty="0">
                <a:solidFill>
                  <a:srgbClr val="002E70"/>
                </a:solidFill>
              </a:rPr>
              <a:t>share</a:t>
            </a:r>
            <a:r>
              <a:rPr sz="2600" spc="165" dirty="0">
                <a:solidFill>
                  <a:srgbClr val="002E70"/>
                </a:solidFill>
              </a:rPr>
              <a:t> </a:t>
            </a:r>
            <a:r>
              <a:rPr sz="2600" spc="320" dirty="0">
                <a:solidFill>
                  <a:srgbClr val="002E70"/>
                </a:solidFill>
              </a:rPr>
              <a:t>these</a:t>
            </a:r>
            <a:r>
              <a:rPr sz="2600" spc="165" dirty="0">
                <a:solidFill>
                  <a:srgbClr val="002E70"/>
                </a:solidFill>
              </a:rPr>
              <a:t> </a:t>
            </a:r>
            <a:r>
              <a:rPr sz="2600" spc="380" dirty="0">
                <a:solidFill>
                  <a:srgbClr val="002E70"/>
                </a:solidFill>
              </a:rPr>
              <a:t>badges</a:t>
            </a:r>
            <a:endParaRPr sz="2600"/>
          </a:p>
        </p:txBody>
      </p:sp>
      <p:sp>
        <p:nvSpPr>
          <p:cNvPr id="17" name="object 17"/>
          <p:cNvSpPr txBox="1"/>
          <p:nvPr/>
        </p:nvSpPr>
        <p:spPr>
          <a:xfrm>
            <a:off x="14074675" y="5770832"/>
            <a:ext cx="1549400" cy="3594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150" spc="-10" dirty="0">
                <a:latin typeface="Tahoma"/>
                <a:cs typeface="Tahoma"/>
              </a:rPr>
              <a:t>EXHIBITING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918500" y="1953441"/>
            <a:ext cx="1830070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spc="65" dirty="0">
                <a:latin typeface="Tahoma"/>
                <a:cs typeface="Tahoma"/>
              </a:rPr>
              <a:t>SPONSORING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41978" y="8618569"/>
            <a:ext cx="18084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u="sng" spc="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Use for</a:t>
            </a:r>
            <a:r>
              <a:rPr sz="1300" u="sng" spc="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 </a:t>
            </a:r>
            <a:r>
              <a:rPr sz="13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Insta</a:t>
            </a:r>
            <a:r>
              <a:rPr sz="1300" dirty="0">
                <a:latin typeface="Tahoma"/>
                <a:cs typeface="Tahoma"/>
                <a:hlinkClick r:id="rId7"/>
              </a:rPr>
              <a:t>g</a:t>
            </a:r>
            <a:r>
              <a:rPr sz="13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ram</a:t>
            </a:r>
            <a:r>
              <a:rPr sz="1300" u="sng" spc="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 </a:t>
            </a:r>
            <a:r>
              <a:rPr sz="1300" u="sng" spc="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only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10970" y="4687449"/>
            <a:ext cx="18084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u="sng" spc="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Use for</a:t>
            </a:r>
            <a:r>
              <a:rPr sz="1300" u="sng" spc="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Insta</a:t>
            </a:r>
            <a:r>
              <a:rPr sz="1300" dirty="0">
                <a:latin typeface="Tahoma"/>
                <a:cs typeface="Tahoma"/>
                <a:hlinkClick r:id="rId3"/>
              </a:rPr>
              <a:t>g</a:t>
            </a:r>
            <a:r>
              <a:rPr sz="13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ram</a:t>
            </a:r>
            <a:r>
              <a:rPr sz="1300" u="sng" spc="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only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417675" y="4713250"/>
            <a:ext cx="3509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Use</a:t>
            </a:r>
            <a:r>
              <a:rPr sz="1200" u="sng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this</a:t>
            </a:r>
            <a:r>
              <a:rPr sz="1200" u="sng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ima</a:t>
            </a:r>
            <a:r>
              <a:rPr sz="1200" dirty="0">
                <a:latin typeface="Tahoma"/>
                <a:cs typeface="Tahoma"/>
                <a:hlinkClick r:id="rId5"/>
              </a:rPr>
              <a:t>g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e</a:t>
            </a:r>
            <a:r>
              <a:rPr sz="1200" u="sng" spc="1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200" u="sng" spc="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for</a:t>
            </a:r>
            <a:r>
              <a:rPr sz="1200" u="sng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Facebook,</a:t>
            </a:r>
            <a:r>
              <a:rPr sz="1200" u="sng" spc="1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LinkedIn,</a:t>
            </a:r>
            <a:r>
              <a:rPr sz="1200" u="sng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200" u="sng" spc="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&amp;</a:t>
            </a:r>
            <a:r>
              <a:rPr sz="1200" u="sng" spc="1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Twitter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417675" y="8546586"/>
            <a:ext cx="3509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Use</a:t>
            </a:r>
            <a:r>
              <a:rPr sz="1200" u="sng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this</a:t>
            </a:r>
            <a:r>
              <a:rPr sz="1200" u="sng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ima</a:t>
            </a:r>
            <a:r>
              <a:rPr sz="1200" dirty="0">
                <a:latin typeface="Tahoma"/>
                <a:cs typeface="Tahoma"/>
                <a:hlinkClick r:id="rId9"/>
              </a:rPr>
              <a:t>g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e</a:t>
            </a:r>
            <a:r>
              <a:rPr sz="1200" u="sng" spc="1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 </a:t>
            </a:r>
            <a:r>
              <a:rPr sz="1200" u="sng" spc="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for</a:t>
            </a:r>
            <a:r>
              <a:rPr sz="1200" u="sng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Facebook,</a:t>
            </a:r>
            <a:r>
              <a:rPr sz="1200" u="sng" spc="1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LinkedIn,</a:t>
            </a:r>
            <a:r>
              <a:rPr sz="1200" u="sng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 </a:t>
            </a:r>
            <a:r>
              <a:rPr sz="1200" u="sng" spc="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&amp;</a:t>
            </a:r>
            <a:r>
              <a:rPr sz="1200" u="sng" spc="1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Twitter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980" y="2606676"/>
            <a:ext cx="9161145" cy="175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2000" spc="185" dirty="0">
                <a:solidFill>
                  <a:srgbClr val="002E70"/>
                </a:solidFill>
                <a:latin typeface="Calibri"/>
                <a:cs typeface="Calibri"/>
              </a:rPr>
              <a:t>Meet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365" dirty="0">
                <a:solidFill>
                  <a:srgbClr val="002E70"/>
                </a:solidFill>
                <a:latin typeface="Calibri"/>
                <a:cs typeface="Calibri"/>
              </a:rPr>
              <a:t>me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70" dirty="0">
                <a:solidFill>
                  <a:srgbClr val="002E70"/>
                </a:solidFill>
                <a:latin typeface="Calibri"/>
                <a:cs typeface="Calibri"/>
              </a:rPr>
              <a:t>and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10" dirty="0">
                <a:solidFill>
                  <a:srgbClr val="002E70"/>
                </a:solidFill>
                <a:latin typeface="Calibri"/>
                <a:cs typeface="Calibri"/>
              </a:rPr>
              <a:t>the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90" dirty="0">
                <a:solidFill>
                  <a:srgbClr val="002E70"/>
                </a:solidFill>
                <a:latin typeface="Calibri"/>
                <a:cs typeface="Calibri"/>
              </a:rPr>
              <a:t>Atlanta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360" dirty="0">
                <a:solidFill>
                  <a:srgbClr val="002E70"/>
                </a:solidFill>
                <a:latin typeface="Calibri"/>
                <a:cs typeface="Calibri"/>
              </a:rPr>
              <a:t>HR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70" dirty="0">
                <a:solidFill>
                  <a:srgbClr val="002E70"/>
                </a:solidFill>
                <a:latin typeface="Calibri"/>
                <a:cs typeface="Calibri"/>
              </a:rPr>
              <a:t>and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15" dirty="0">
                <a:solidFill>
                  <a:srgbClr val="002E70"/>
                </a:solidFill>
                <a:latin typeface="Calibri"/>
                <a:cs typeface="Calibri"/>
              </a:rPr>
              <a:t>business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75" dirty="0">
                <a:solidFill>
                  <a:srgbClr val="002E70"/>
                </a:solidFill>
                <a:latin typeface="Calibri"/>
                <a:cs typeface="Calibri"/>
              </a:rPr>
              <a:t>community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75" dirty="0">
                <a:solidFill>
                  <a:srgbClr val="002E70"/>
                </a:solidFill>
                <a:latin typeface="Calibri"/>
                <a:cs typeface="Calibri"/>
              </a:rPr>
              <a:t>at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330" dirty="0">
                <a:solidFill>
                  <a:srgbClr val="002E70"/>
                </a:solidFill>
                <a:latin typeface="Calibri"/>
                <a:cs typeface="Calibri"/>
              </a:rPr>
              <a:t>SOAHR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60" dirty="0">
                <a:solidFill>
                  <a:srgbClr val="002E70"/>
                </a:solidFill>
                <a:latin typeface="Calibri"/>
                <a:cs typeface="Calibri"/>
              </a:rPr>
              <a:t>2023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00" dirty="0">
                <a:solidFill>
                  <a:srgbClr val="002E70"/>
                </a:solidFill>
                <a:latin typeface="Calibri"/>
                <a:cs typeface="Calibri"/>
              </a:rPr>
              <a:t>- </a:t>
            </a:r>
            <a:r>
              <a:rPr sz="2000" spc="210" dirty="0">
                <a:solidFill>
                  <a:srgbClr val="002E70"/>
                </a:solidFill>
                <a:latin typeface="Calibri"/>
                <a:cs typeface="Calibri"/>
              </a:rPr>
              <a:t>Register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70" dirty="0">
                <a:solidFill>
                  <a:srgbClr val="002E70"/>
                </a:solidFill>
                <a:latin typeface="Calibri"/>
                <a:cs typeface="Calibri"/>
              </a:rPr>
              <a:t>now!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75" dirty="0">
                <a:solidFill>
                  <a:srgbClr val="002E70"/>
                </a:solidFill>
                <a:latin typeface="Calibri"/>
                <a:cs typeface="Calibri"/>
                <a:hlinkClick r:id="rId2"/>
              </a:rPr>
              <a:t>www.soahr.net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Calibri"/>
              <a:cs typeface="Calibri"/>
            </a:endParaRPr>
          </a:p>
          <a:p>
            <a:pPr marL="12700" marR="197485" indent="66040">
              <a:lnSpc>
                <a:spcPct val="113700"/>
              </a:lnSpc>
            </a:pPr>
            <a:r>
              <a:rPr sz="2000" spc="250" dirty="0">
                <a:solidFill>
                  <a:srgbClr val="002E70"/>
                </a:solidFill>
                <a:latin typeface="Calibri"/>
                <a:cs typeface="Calibri"/>
              </a:rPr>
              <a:t>Ready</a:t>
            </a:r>
            <a:r>
              <a:rPr sz="20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002E70"/>
                </a:solidFill>
                <a:latin typeface="Calibri"/>
                <a:cs typeface="Calibri"/>
              </a:rPr>
              <a:t>to</a:t>
            </a:r>
            <a:r>
              <a:rPr sz="20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60" dirty="0">
                <a:solidFill>
                  <a:srgbClr val="002E70"/>
                </a:solidFill>
                <a:latin typeface="Calibri"/>
                <a:cs typeface="Calibri"/>
              </a:rPr>
              <a:t>join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300" dirty="0">
                <a:solidFill>
                  <a:srgbClr val="002E70"/>
                </a:solidFill>
                <a:latin typeface="Calibri"/>
                <a:cs typeface="Calibri"/>
              </a:rPr>
              <a:t>THE</a:t>
            </a:r>
            <a:r>
              <a:rPr sz="20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360" dirty="0">
                <a:solidFill>
                  <a:srgbClr val="002E70"/>
                </a:solidFill>
                <a:latin typeface="Calibri"/>
                <a:cs typeface="Calibri"/>
              </a:rPr>
              <a:t>HR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75" dirty="0">
                <a:solidFill>
                  <a:srgbClr val="002E70"/>
                </a:solidFill>
                <a:latin typeface="Calibri"/>
                <a:cs typeface="Calibri"/>
              </a:rPr>
              <a:t>community</a:t>
            </a:r>
            <a:r>
              <a:rPr sz="20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90" dirty="0">
                <a:solidFill>
                  <a:srgbClr val="002E70"/>
                </a:solidFill>
                <a:latin typeface="Calibri"/>
                <a:cs typeface="Calibri"/>
              </a:rPr>
              <a:t>in</a:t>
            </a:r>
            <a:r>
              <a:rPr sz="20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70" dirty="0">
                <a:solidFill>
                  <a:srgbClr val="002E70"/>
                </a:solidFill>
                <a:latin typeface="Calibri"/>
                <a:cs typeface="Calibri"/>
              </a:rPr>
              <a:t>2023?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29" dirty="0">
                <a:solidFill>
                  <a:srgbClr val="002E70"/>
                </a:solidFill>
                <a:latin typeface="Calibri"/>
                <a:cs typeface="Calibri"/>
              </a:rPr>
              <a:t>Join</a:t>
            </a:r>
            <a:r>
              <a:rPr sz="20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365" dirty="0">
                <a:solidFill>
                  <a:srgbClr val="002E70"/>
                </a:solidFill>
                <a:latin typeface="Calibri"/>
                <a:cs typeface="Calibri"/>
              </a:rPr>
              <a:t>me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75" dirty="0">
                <a:solidFill>
                  <a:srgbClr val="002E70"/>
                </a:solidFill>
                <a:latin typeface="Calibri"/>
                <a:cs typeface="Calibri"/>
              </a:rPr>
              <a:t>at</a:t>
            </a:r>
            <a:r>
              <a:rPr sz="20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75" dirty="0">
                <a:solidFill>
                  <a:srgbClr val="002E70"/>
                </a:solidFill>
                <a:latin typeface="Calibri"/>
                <a:cs typeface="Calibri"/>
              </a:rPr>
              <a:t>SHRM-</a:t>
            </a:r>
            <a:r>
              <a:rPr sz="2000" spc="150" dirty="0">
                <a:solidFill>
                  <a:srgbClr val="002E70"/>
                </a:solidFill>
                <a:latin typeface="Calibri"/>
                <a:cs typeface="Calibri"/>
              </a:rPr>
              <a:t>Atlanta’s </a:t>
            </a:r>
            <a:r>
              <a:rPr sz="2000" spc="229" dirty="0">
                <a:solidFill>
                  <a:srgbClr val="002E70"/>
                </a:solidFill>
                <a:latin typeface="Calibri"/>
                <a:cs typeface="Calibri"/>
              </a:rPr>
              <a:t>annual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85" dirty="0">
                <a:solidFill>
                  <a:srgbClr val="002E70"/>
                </a:solidFill>
                <a:latin typeface="Calibri"/>
                <a:cs typeface="Calibri"/>
              </a:rPr>
              <a:t>conference,</a:t>
            </a:r>
            <a:r>
              <a:rPr sz="2000" spc="9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35" dirty="0">
                <a:solidFill>
                  <a:srgbClr val="002E70"/>
                </a:solidFill>
                <a:latin typeface="Calibri"/>
                <a:cs typeface="Calibri"/>
              </a:rPr>
              <a:t>#SOAHR2023.</a:t>
            </a:r>
            <a:r>
              <a:rPr sz="2000" spc="9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75" dirty="0">
                <a:solidFill>
                  <a:srgbClr val="002E70"/>
                </a:solidFill>
                <a:latin typeface="Calibri"/>
                <a:cs typeface="Calibri"/>
                <a:hlinkClick r:id="rId2"/>
              </a:rPr>
              <a:t>www.soahr.net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980" y="4686205"/>
            <a:ext cx="9382760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2000" spc="325" dirty="0">
                <a:solidFill>
                  <a:srgbClr val="002E70"/>
                </a:solidFill>
                <a:latin typeface="Calibri"/>
                <a:cs typeface="Calibri"/>
              </a:rPr>
              <a:t>On</a:t>
            </a:r>
            <a:r>
              <a:rPr sz="2000" spc="10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15" dirty="0">
                <a:solidFill>
                  <a:srgbClr val="002E70"/>
                </a:solidFill>
                <a:latin typeface="Calibri"/>
                <a:cs typeface="Calibri"/>
              </a:rPr>
              <a:t>March</a:t>
            </a:r>
            <a:r>
              <a:rPr sz="2000" spc="10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70" dirty="0">
                <a:solidFill>
                  <a:srgbClr val="002E70"/>
                </a:solidFill>
                <a:latin typeface="Calibri"/>
                <a:cs typeface="Calibri"/>
              </a:rPr>
              <a:t>28-</a:t>
            </a:r>
            <a:r>
              <a:rPr sz="2000" spc="155" dirty="0">
                <a:solidFill>
                  <a:srgbClr val="002E70"/>
                </a:solidFill>
                <a:latin typeface="Calibri"/>
                <a:cs typeface="Calibri"/>
              </a:rPr>
              <a:t>29</a:t>
            </a:r>
            <a:r>
              <a:rPr sz="2000" spc="10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E70"/>
                </a:solidFill>
                <a:latin typeface="Calibri"/>
                <a:cs typeface="Calibri"/>
              </a:rPr>
              <a:t>I’ll</a:t>
            </a:r>
            <a:r>
              <a:rPr sz="2000" spc="10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50" dirty="0">
                <a:solidFill>
                  <a:srgbClr val="002E70"/>
                </a:solidFill>
                <a:latin typeface="Calibri"/>
                <a:cs typeface="Calibri"/>
              </a:rPr>
              <a:t>be</a:t>
            </a:r>
            <a:r>
              <a:rPr sz="2000" spc="10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75" dirty="0">
                <a:solidFill>
                  <a:srgbClr val="002E70"/>
                </a:solidFill>
                <a:latin typeface="Calibri"/>
                <a:cs typeface="Calibri"/>
              </a:rPr>
              <a:t>at</a:t>
            </a:r>
            <a:r>
              <a:rPr sz="2000" spc="10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45" dirty="0">
                <a:solidFill>
                  <a:srgbClr val="002E70"/>
                </a:solidFill>
                <a:latin typeface="Calibri"/>
                <a:cs typeface="Calibri"/>
              </a:rPr>
              <a:t>#SOAHR2023,</a:t>
            </a:r>
            <a:r>
              <a:rPr sz="2000" spc="10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60" dirty="0">
                <a:solidFill>
                  <a:srgbClr val="002E70"/>
                </a:solidFill>
                <a:latin typeface="Calibri"/>
                <a:cs typeface="Calibri"/>
              </a:rPr>
              <a:t>Atlanta’s</a:t>
            </a:r>
            <a:r>
              <a:rPr sz="2000" spc="10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90" dirty="0">
                <a:solidFill>
                  <a:srgbClr val="002E70"/>
                </a:solidFill>
                <a:latin typeface="Calibri"/>
                <a:cs typeface="Calibri"/>
              </a:rPr>
              <a:t>largest</a:t>
            </a:r>
            <a:r>
              <a:rPr sz="2000" spc="10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40" dirty="0">
                <a:solidFill>
                  <a:srgbClr val="002E70"/>
                </a:solidFill>
                <a:latin typeface="Calibri"/>
                <a:cs typeface="Calibri"/>
              </a:rPr>
              <a:t>gathering</a:t>
            </a:r>
            <a:r>
              <a:rPr sz="2000" spc="10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30" dirty="0">
                <a:solidFill>
                  <a:srgbClr val="002E70"/>
                </a:solidFill>
                <a:latin typeface="Calibri"/>
                <a:cs typeface="Calibri"/>
              </a:rPr>
              <a:t>of</a:t>
            </a:r>
            <a:r>
              <a:rPr sz="2000" spc="10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345" dirty="0">
                <a:solidFill>
                  <a:srgbClr val="002E70"/>
                </a:solidFill>
                <a:latin typeface="Calibri"/>
                <a:cs typeface="Calibri"/>
              </a:rPr>
              <a:t>#HR </a:t>
            </a:r>
            <a:r>
              <a:rPr sz="2000" spc="155" dirty="0">
                <a:solidFill>
                  <a:srgbClr val="002E70"/>
                </a:solidFill>
                <a:latin typeface="Calibri"/>
                <a:cs typeface="Calibri"/>
              </a:rPr>
              <a:t>professionals.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65" dirty="0">
                <a:solidFill>
                  <a:srgbClr val="002E70"/>
                </a:solidFill>
                <a:latin typeface="Calibri"/>
                <a:cs typeface="Calibri"/>
              </a:rPr>
              <a:t>Hope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002E70"/>
                </a:solidFill>
                <a:latin typeface="Calibri"/>
                <a:cs typeface="Calibri"/>
              </a:rPr>
              <a:t>to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00" dirty="0">
                <a:solidFill>
                  <a:srgbClr val="002E70"/>
                </a:solidFill>
                <a:latin typeface="Calibri"/>
                <a:cs typeface="Calibri"/>
              </a:rPr>
              <a:t>see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20" dirty="0">
                <a:solidFill>
                  <a:srgbClr val="002E70"/>
                </a:solidFill>
                <a:latin typeface="Calibri"/>
                <a:cs typeface="Calibri"/>
              </a:rPr>
              <a:t>you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35" dirty="0">
                <a:solidFill>
                  <a:srgbClr val="002E70"/>
                </a:solidFill>
                <a:latin typeface="Calibri"/>
                <a:cs typeface="Calibri"/>
              </a:rPr>
              <a:t>there!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29" dirty="0">
                <a:solidFill>
                  <a:srgbClr val="002E70"/>
                </a:solidFill>
                <a:latin typeface="Calibri"/>
                <a:cs typeface="Calibri"/>
              </a:rPr>
              <a:t>Learn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54" dirty="0">
                <a:solidFill>
                  <a:srgbClr val="002E70"/>
                </a:solidFill>
                <a:latin typeface="Calibri"/>
                <a:cs typeface="Calibri"/>
              </a:rPr>
              <a:t>more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002E70"/>
                </a:solidFill>
                <a:latin typeface="Calibri"/>
                <a:cs typeface="Calibri"/>
              </a:rPr>
              <a:t>at: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75" dirty="0">
                <a:solidFill>
                  <a:srgbClr val="002E70"/>
                </a:solidFill>
                <a:latin typeface="Calibri"/>
                <a:cs typeface="Calibri"/>
                <a:hlinkClick r:id="rId2"/>
              </a:rPr>
              <a:t>www.soahr.net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980" y="5725969"/>
            <a:ext cx="9312275" cy="175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72110" indent="66040">
              <a:lnSpc>
                <a:spcPct val="113700"/>
              </a:lnSpc>
              <a:spcBef>
                <a:spcPts val="95"/>
              </a:spcBef>
            </a:pPr>
            <a:r>
              <a:rPr sz="2000" spc="370" dirty="0">
                <a:solidFill>
                  <a:srgbClr val="002E70"/>
                </a:solidFill>
                <a:latin typeface="Calibri"/>
                <a:cs typeface="Calibri"/>
              </a:rPr>
              <a:t>#HR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60" dirty="0">
                <a:solidFill>
                  <a:srgbClr val="002E70"/>
                </a:solidFill>
                <a:latin typeface="Calibri"/>
                <a:cs typeface="Calibri"/>
              </a:rPr>
              <a:t>Professionals: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90" dirty="0">
                <a:solidFill>
                  <a:srgbClr val="002E70"/>
                </a:solidFill>
                <a:latin typeface="Calibri"/>
                <a:cs typeface="Calibri"/>
              </a:rPr>
              <a:t>Are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20" dirty="0">
                <a:solidFill>
                  <a:srgbClr val="002E70"/>
                </a:solidFill>
                <a:latin typeface="Calibri"/>
                <a:cs typeface="Calibri"/>
              </a:rPr>
              <a:t>you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29" dirty="0">
                <a:solidFill>
                  <a:srgbClr val="002E70"/>
                </a:solidFill>
                <a:latin typeface="Calibri"/>
                <a:cs typeface="Calibri"/>
              </a:rPr>
              <a:t>attending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80" dirty="0">
                <a:solidFill>
                  <a:srgbClr val="002E70"/>
                </a:solidFill>
                <a:latin typeface="Calibri"/>
                <a:cs typeface="Calibri"/>
              </a:rPr>
              <a:t>#SOAHR2023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90" dirty="0">
                <a:solidFill>
                  <a:srgbClr val="002E70"/>
                </a:solidFill>
                <a:latin typeface="Calibri"/>
                <a:cs typeface="Calibri"/>
              </a:rPr>
              <a:t>in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15" dirty="0">
                <a:solidFill>
                  <a:srgbClr val="002E70"/>
                </a:solidFill>
                <a:latin typeface="Calibri"/>
                <a:cs typeface="Calibri"/>
              </a:rPr>
              <a:t>March?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25" dirty="0">
                <a:solidFill>
                  <a:srgbClr val="002E70"/>
                </a:solidFill>
                <a:latin typeface="Calibri"/>
                <a:cs typeface="Calibri"/>
              </a:rPr>
              <a:t>Let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340" dirty="0">
                <a:solidFill>
                  <a:srgbClr val="002E70"/>
                </a:solidFill>
                <a:latin typeface="Calibri"/>
                <a:cs typeface="Calibri"/>
              </a:rPr>
              <a:t>me </a:t>
            </a:r>
            <a:r>
              <a:rPr sz="2000" spc="275" dirty="0">
                <a:solidFill>
                  <a:srgbClr val="002E70"/>
                </a:solidFill>
                <a:latin typeface="Calibri"/>
                <a:cs typeface="Calibri"/>
              </a:rPr>
              <a:t>know</a:t>
            </a:r>
            <a:r>
              <a:rPr sz="20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95" dirty="0">
                <a:solidFill>
                  <a:srgbClr val="002E70"/>
                </a:solidFill>
                <a:latin typeface="Calibri"/>
                <a:cs typeface="Calibri"/>
              </a:rPr>
              <a:t>so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65" dirty="0">
                <a:solidFill>
                  <a:srgbClr val="002E70"/>
                </a:solidFill>
                <a:latin typeface="Calibri"/>
                <a:cs typeface="Calibri"/>
              </a:rPr>
              <a:t>we</a:t>
            </a:r>
            <a:r>
              <a:rPr sz="20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60" dirty="0">
                <a:solidFill>
                  <a:srgbClr val="002E70"/>
                </a:solidFill>
                <a:latin typeface="Calibri"/>
                <a:cs typeface="Calibri"/>
              </a:rPr>
              <a:t>can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65" dirty="0">
                <a:solidFill>
                  <a:srgbClr val="002E70"/>
                </a:solidFill>
                <a:latin typeface="Calibri"/>
                <a:cs typeface="Calibri"/>
              </a:rPr>
              <a:t>meet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95" dirty="0">
                <a:solidFill>
                  <a:srgbClr val="002E70"/>
                </a:solidFill>
                <a:latin typeface="Calibri"/>
                <a:cs typeface="Calibri"/>
              </a:rPr>
              <a:t>up</a:t>
            </a:r>
            <a:r>
              <a:rPr sz="20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75" dirty="0">
                <a:solidFill>
                  <a:srgbClr val="002E70"/>
                </a:solidFill>
                <a:latin typeface="Calibri"/>
                <a:cs typeface="Calibri"/>
              </a:rPr>
              <a:t>at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10" dirty="0">
                <a:solidFill>
                  <a:srgbClr val="002E70"/>
                </a:solidFill>
                <a:latin typeface="Calibri"/>
                <a:cs typeface="Calibri"/>
              </a:rPr>
              <a:t>the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45" dirty="0">
                <a:solidFill>
                  <a:srgbClr val="002E70"/>
                </a:solidFill>
                <a:latin typeface="Calibri"/>
                <a:cs typeface="Calibri"/>
              </a:rPr>
              <a:t>event!</a:t>
            </a:r>
            <a:r>
              <a:rPr sz="20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29" dirty="0">
                <a:solidFill>
                  <a:srgbClr val="002E70"/>
                </a:solidFill>
                <a:latin typeface="Calibri"/>
                <a:cs typeface="Calibri"/>
              </a:rPr>
              <a:t>Learn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54" dirty="0">
                <a:solidFill>
                  <a:srgbClr val="002E70"/>
                </a:solidFill>
                <a:latin typeface="Calibri"/>
                <a:cs typeface="Calibri"/>
              </a:rPr>
              <a:t>more</a:t>
            </a:r>
            <a:r>
              <a:rPr sz="20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75" dirty="0">
                <a:solidFill>
                  <a:srgbClr val="002E70"/>
                </a:solidFill>
                <a:latin typeface="Calibri"/>
                <a:cs typeface="Calibri"/>
              </a:rPr>
              <a:t>at</a:t>
            </a:r>
            <a:r>
              <a:rPr sz="20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75" dirty="0">
                <a:solidFill>
                  <a:srgbClr val="002E70"/>
                </a:solidFill>
                <a:latin typeface="Calibri"/>
                <a:cs typeface="Calibri"/>
                <a:hlinkClick r:id="rId2"/>
              </a:rPr>
              <a:t>www.soahr.net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13700"/>
              </a:lnSpc>
            </a:pPr>
            <a:r>
              <a:rPr sz="2000" spc="175" dirty="0">
                <a:solidFill>
                  <a:srgbClr val="002E70"/>
                </a:solidFill>
                <a:latin typeface="Calibri"/>
                <a:cs typeface="Calibri"/>
              </a:rPr>
              <a:t>We’re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35" dirty="0">
                <a:solidFill>
                  <a:srgbClr val="002E70"/>
                </a:solidFill>
                <a:latin typeface="Calibri"/>
                <a:cs typeface="Calibri"/>
              </a:rPr>
              <a:t>proud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002E70"/>
                </a:solidFill>
                <a:latin typeface="Calibri"/>
                <a:cs typeface="Calibri"/>
              </a:rPr>
              <a:t>to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50" dirty="0">
                <a:solidFill>
                  <a:srgbClr val="002E70"/>
                </a:solidFill>
                <a:latin typeface="Calibri"/>
                <a:cs typeface="Calibri"/>
              </a:rPr>
              <a:t>be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60" dirty="0">
                <a:solidFill>
                  <a:srgbClr val="002E70"/>
                </a:solidFill>
                <a:latin typeface="Calibri"/>
                <a:cs typeface="Calibri"/>
              </a:rPr>
              <a:t>an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85" dirty="0">
                <a:solidFill>
                  <a:srgbClr val="002E70"/>
                </a:solidFill>
                <a:latin typeface="Calibri"/>
                <a:cs typeface="Calibri"/>
              </a:rPr>
              <a:t>Sponsor/Exhibitor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75" dirty="0">
                <a:solidFill>
                  <a:srgbClr val="002E70"/>
                </a:solidFill>
                <a:latin typeface="Calibri"/>
                <a:cs typeface="Calibri"/>
              </a:rPr>
              <a:t>at</a:t>
            </a:r>
            <a:r>
              <a:rPr sz="2000" spc="9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240" dirty="0">
                <a:solidFill>
                  <a:srgbClr val="002E70"/>
                </a:solidFill>
                <a:latin typeface="Calibri"/>
                <a:cs typeface="Calibri"/>
              </a:rPr>
              <a:t>#SOAHR2023!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85" dirty="0">
                <a:solidFill>
                  <a:srgbClr val="002E70"/>
                </a:solidFill>
                <a:latin typeface="Calibri"/>
                <a:cs typeface="Calibri"/>
              </a:rPr>
              <a:t>Meet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365" dirty="0">
                <a:solidFill>
                  <a:srgbClr val="002E70"/>
                </a:solidFill>
                <a:latin typeface="Calibri"/>
                <a:cs typeface="Calibri"/>
              </a:rPr>
              <a:t>me</a:t>
            </a:r>
            <a:r>
              <a:rPr sz="20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2000" spc="125" dirty="0">
                <a:solidFill>
                  <a:srgbClr val="002E70"/>
                </a:solidFill>
                <a:latin typeface="Calibri"/>
                <a:cs typeface="Calibri"/>
              </a:rPr>
              <a:t>there! </a:t>
            </a:r>
            <a:r>
              <a:rPr sz="2000" spc="175" dirty="0">
                <a:solidFill>
                  <a:srgbClr val="002E70"/>
                </a:solidFill>
                <a:latin typeface="Calibri"/>
                <a:cs typeface="Calibri"/>
                <a:hlinkClick r:id="rId2"/>
              </a:rPr>
              <a:t>www.soahr.net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87376" y="8438882"/>
            <a:ext cx="8474075" cy="254635"/>
            <a:chOff x="1087376" y="8438882"/>
            <a:chExt cx="8474075" cy="254635"/>
          </a:xfrm>
        </p:grpSpPr>
        <p:sp>
          <p:nvSpPr>
            <p:cNvPr id="6" name="object 6"/>
            <p:cNvSpPr/>
            <p:nvPr/>
          </p:nvSpPr>
          <p:spPr>
            <a:xfrm>
              <a:off x="1087376" y="8438882"/>
              <a:ext cx="2388235" cy="254635"/>
            </a:xfrm>
            <a:custGeom>
              <a:avLst/>
              <a:gdLst/>
              <a:ahLst/>
              <a:cxnLst/>
              <a:rect l="l" t="t" r="r" b="b"/>
              <a:pathLst>
                <a:path w="2388235" h="254634">
                  <a:moveTo>
                    <a:pt x="0" y="254042"/>
                  </a:moveTo>
                  <a:lnTo>
                    <a:pt x="2388164" y="254042"/>
                  </a:lnTo>
                  <a:lnTo>
                    <a:pt x="2388164" y="0"/>
                  </a:lnTo>
                  <a:lnTo>
                    <a:pt x="0" y="0"/>
                  </a:lnTo>
                  <a:lnTo>
                    <a:pt x="0" y="254042"/>
                  </a:lnTo>
                  <a:close/>
                </a:path>
              </a:pathLst>
            </a:custGeom>
            <a:solidFill>
              <a:srgbClr val="FEC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5541" y="8438882"/>
              <a:ext cx="6086475" cy="254635"/>
            </a:xfrm>
            <a:custGeom>
              <a:avLst/>
              <a:gdLst/>
              <a:ahLst/>
              <a:cxnLst/>
              <a:rect l="l" t="t" r="r" b="b"/>
              <a:pathLst>
                <a:path w="6086475" h="254634">
                  <a:moveTo>
                    <a:pt x="6085880" y="254042"/>
                  </a:moveTo>
                  <a:lnTo>
                    <a:pt x="0" y="254042"/>
                  </a:lnTo>
                  <a:lnTo>
                    <a:pt x="0" y="0"/>
                  </a:lnTo>
                  <a:lnTo>
                    <a:pt x="6085880" y="0"/>
                  </a:lnTo>
                  <a:lnTo>
                    <a:pt x="6085880" y="254042"/>
                  </a:lnTo>
                  <a:close/>
                </a:path>
              </a:pathLst>
            </a:custGeom>
            <a:solidFill>
              <a:srgbClr val="5DB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2000605" y="5170426"/>
            <a:ext cx="5838825" cy="22225"/>
          </a:xfrm>
          <a:custGeom>
            <a:avLst/>
            <a:gdLst/>
            <a:ahLst/>
            <a:cxnLst/>
            <a:rect l="l" t="t" r="r" b="b"/>
            <a:pathLst>
              <a:path w="5838825" h="22225">
                <a:moveTo>
                  <a:pt x="0" y="0"/>
                </a:moveTo>
                <a:lnTo>
                  <a:pt x="5838699" y="22066"/>
                </a:lnTo>
              </a:path>
            </a:pathLst>
          </a:custGeom>
          <a:ln w="44489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53066" y="2580069"/>
            <a:ext cx="3724274" cy="1957673"/>
          </a:xfrm>
          <a:prstGeom prst="rect">
            <a:avLst/>
          </a:prstGeom>
        </p:spPr>
      </p:pic>
      <p:pic>
        <p:nvPicPr>
          <p:cNvPr id="10" name="object 10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945501" y="6248965"/>
            <a:ext cx="1890807" cy="1890807"/>
          </a:xfrm>
          <a:prstGeom prst="rect">
            <a:avLst/>
          </a:prstGeom>
        </p:spPr>
      </p:pic>
      <p:pic>
        <p:nvPicPr>
          <p:cNvPr id="11" name="object 11">
            <a:hlinkClick r:id="rId7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4028" y="6209094"/>
            <a:ext cx="3562349" cy="1872710"/>
          </a:xfrm>
          <a:prstGeom prst="rect">
            <a:avLst/>
          </a:prstGeom>
        </p:spPr>
      </p:pic>
      <p:pic>
        <p:nvPicPr>
          <p:cNvPr id="12" name="object 12">
            <a:hlinkClick r:id="rId9"/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939120" y="2580069"/>
            <a:ext cx="1847182" cy="184718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29980" y="1302743"/>
            <a:ext cx="9323705" cy="58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b="1" spc="480" dirty="0">
                <a:solidFill>
                  <a:srgbClr val="187DC2"/>
                </a:solidFill>
                <a:latin typeface="Calibri"/>
                <a:cs typeface="Calibri"/>
              </a:rPr>
              <a:t>Shorter</a:t>
            </a:r>
            <a:r>
              <a:rPr sz="3700" b="1" spc="315" dirty="0">
                <a:solidFill>
                  <a:srgbClr val="187DC2"/>
                </a:solidFill>
                <a:latin typeface="Calibri"/>
                <a:cs typeface="Calibri"/>
              </a:rPr>
              <a:t> </a:t>
            </a:r>
            <a:r>
              <a:rPr sz="3700" b="1" spc="550" dirty="0">
                <a:solidFill>
                  <a:srgbClr val="187DC2"/>
                </a:solidFill>
                <a:latin typeface="Calibri"/>
                <a:cs typeface="Calibri"/>
              </a:rPr>
              <a:t>Post</a:t>
            </a:r>
            <a:r>
              <a:rPr sz="3700" b="1" spc="315" dirty="0">
                <a:solidFill>
                  <a:srgbClr val="187DC2"/>
                </a:solidFill>
                <a:latin typeface="Calibri"/>
                <a:cs typeface="Calibri"/>
              </a:rPr>
              <a:t> </a:t>
            </a:r>
            <a:r>
              <a:rPr sz="3700" b="1" spc="390" dirty="0">
                <a:solidFill>
                  <a:srgbClr val="187DC2"/>
                </a:solidFill>
                <a:latin typeface="Calibri"/>
                <a:cs typeface="Calibri"/>
              </a:rPr>
              <a:t>for</a:t>
            </a:r>
            <a:r>
              <a:rPr sz="3700" b="1" spc="315" dirty="0">
                <a:solidFill>
                  <a:srgbClr val="187DC2"/>
                </a:solidFill>
                <a:latin typeface="Calibri"/>
                <a:cs typeface="Calibri"/>
              </a:rPr>
              <a:t> </a:t>
            </a:r>
            <a:r>
              <a:rPr sz="3700" b="1" spc="465" dirty="0">
                <a:solidFill>
                  <a:srgbClr val="187DC2"/>
                </a:solidFill>
                <a:latin typeface="Calibri"/>
                <a:cs typeface="Calibri"/>
              </a:rPr>
              <a:t>Twitter</a:t>
            </a:r>
            <a:r>
              <a:rPr sz="3700" b="1" spc="320" dirty="0">
                <a:solidFill>
                  <a:srgbClr val="187DC2"/>
                </a:solidFill>
                <a:latin typeface="Calibri"/>
                <a:cs typeface="Calibri"/>
              </a:rPr>
              <a:t> </a:t>
            </a:r>
            <a:r>
              <a:rPr sz="3700" b="1" spc="155" dirty="0">
                <a:solidFill>
                  <a:srgbClr val="187DC2"/>
                </a:solidFill>
                <a:latin typeface="Calibri"/>
                <a:cs typeface="Calibri"/>
              </a:rPr>
              <a:t>&amp;</a:t>
            </a:r>
            <a:r>
              <a:rPr sz="3700" b="1" spc="315" dirty="0">
                <a:solidFill>
                  <a:srgbClr val="187DC2"/>
                </a:solidFill>
                <a:latin typeface="Calibri"/>
                <a:cs typeface="Calibri"/>
              </a:rPr>
              <a:t> </a:t>
            </a:r>
            <a:r>
              <a:rPr sz="3700" b="1" spc="540" dirty="0">
                <a:solidFill>
                  <a:srgbClr val="187DC2"/>
                </a:solidFill>
                <a:latin typeface="Calibri"/>
                <a:cs typeface="Calibri"/>
              </a:rPr>
              <a:t>Instagram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874807" y="5405025"/>
            <a:ext cx="1549400" cy="3594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150" spc="-10" dirty="0">
                <a:latin typeface="Tahoma"/>
                <a:cs typeface="Tahoma"/>
              </a:rPr>
              <a:t>EXHIBITING</a:t>
            </a:r>
            <a:endParaRPr sz="215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02640" y="1937302"/>
            <a:ext cx="1830070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spc="65" dirty="0">
                <a:latin typeface="Tahoma"/>
                <a:cs typeface="Tahoma"/>
              </a:rPr>
              <a:t>SPONSORING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10970" y="4687452"/>
            <a:ext cx="18084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u="sng" spc="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Use for</a:t>
            </a:r>
            <a:r>
              <a:rPr sz="1300" u="sng" spc="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 </a:t>
            </a:r>
            <a:r>
              <a:rPr sz="13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Insta</a:t>
            </a:r>
            <a:r>
              <a:rPr sz="1300" dirty="0">
                <a:latin typeface="Tahoma"/>
                <a:cs typeface="Tahoma"/>
                <a:hlinkClick r:id="rId9"/>
              </a:rPr>
              <a:t>g</a:t>
            </a:r>
            <a:r>
              <a:rPr sz="13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ram</a:t>
            </a:r>
            <a:r>
              <a:rPr sz="1300" u="sng" spc="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 </a:t>
            </a:r>
            <a:r>
              <a:rPr sz="1300" u="sng" spc="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only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10970" y="8331184"/>
            <a:ext cx="18084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u="sng" spc="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Use for</a:t>
            </a:r>
            <a:r>
              <a:rPr sz="1300" u="sng" spc="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3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Insta</a:t>
            </a:r>
            <a:r>
              <a:rPr sz="1300" dirty="0">
                <a:latin typeface="Tahoma"/>
                <a:cs typeface="Tahoma"/>
                <a:hlinkClick r:id="rId5"/>
              </a:rPr>
              <a:t>g</a:t>
            </a:r>
            <a:r>
              <a:rPr sz="13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ram</a:t>
            </a:r>
            <a:r>
              <a:rPr sz="1300" u="sng" spc="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300" u="sng" spc="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only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403319" y="8356986"/>
            <a:ext cx="3509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Use</a:t>
            </a:r>
            <a:r>
              <a:rPr sz="1200" u="sng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this</a:t>
            </a:r>
            <a:r>
              <a:rPr sz="1200" u="sng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ima</a:t>
            </a:r>
            <a:r>
              <a:rPr sz="1200" dirty="0">
                <a:latin typeface="Tahoma"/>
                <a:cs typeface="Tahoma"/>
                <a:hlinkClick r:id="rId7"/>
              </a:rPr>
              <a:t>g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e</a:t>
            </a:r>
            <a:r>
              <a:rPr sz="1200" u="sng" spc="1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 </a:t>
            </a:r>
            <a:r>
              <a:rPr sz="1200" u="sng" spc="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for</a:t>
            </a:r>
            <a:r>
              <a:rPr sz="1200" u="sng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Facebook,</a:t>
            </a:r>
            <a:r>
              <a:rPr sz="1200" u="sng" spc="1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LinkedIn,</a:t>
            </a:r>
            <a:r>
              <a:rPr sz="1200" u="sng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 </a:t>
            </a:r>
            <a:r>
              <a:rPr sz="1200" u="sng" spc="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&amp;</a:t>
            </a:r>
            <a:r>
              <a:rPr sz="1200" u="sng" spc="1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Twitter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417675" y="4713256"/>
            <a:ext cx="3509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Use</a:t>
            </a:r>
            <a:r>
              <a:rPr sz="1200" u="sng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this</a:t>
            </a:r>
            <a:r>
              <a:rPr sz="1200" u="sng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ima</a:t>
            </a:r>
            <a:r>
              <a:rPr sz="1200" dirty="0">
                <a:latin typeface="Tahoma"/>
                <a:cs typeface="Tahoma"/>
                <a:hlinkClick r:id="rId3"/>
              </a:rPr>
              <a:t>g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e</a:t>
            </a:r>
            <a:r>
              <a:rPr sz="1200" u="sng" spc="1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200" u="sng" spc="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for</a:t>
            </a:r>
            <a:r>
              <a:rPr sz="1200" u="sng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Facebook,</a:t>
            </a:r>
            <a:r>
              <a:rPr sz="1200" u="sng" spc="1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LinkedIn,</a:t>
            </a:r>
            <a:r>
              <a:rPr sz="1200" u="sng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200" u="sng" spc="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&amp;</a:t>
            </a:r>
            <a:r>
              <a:rPr sz="1200" u="sng" spc="1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Twitter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9574639"/>
            <a:ext cx="18287999" cy="712359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55" dirty="0"/>
              <a:t>SHRM-</a:t>
            </a:r>
            <a:r>
              <a:rPr spc="420" dirty="0"/>
              <a:t>ATLANTA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95" dirty="0"/>
              <a:t>#SOAHR2023</a:t>
            </a: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37FAC92D-E71A-13AF-04A8-08A1BC1BE90A}"/>
              </a:ext>
            </a:extLst>
          </p:cNvPr>
          <p:cNvSpPr txBox="1">
            <a:spLocks/>
          </p:cNvSpPr>
          <p:nvPr/>
        </p:nvSpPr>
        <p:spPr>
          <a:xfrm>
            <a:off x="12825327" y="1335909"/>
            <a:ext cx="3648361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300" b="1" i="0">
                <a:solidFill>
                  <a:srgbClr val="0D5883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80" dirty="0"/>
              <a:t>Download</a:t>
            </a:r>
            <a:r>
              <a:rPr lang="en-US" spc="240" dirty="0"/>
              <a:t> </a:t>
            </a:r>
            <a:r>
              <a:rPr lang="en-US" sz="2450" spc="105" dirty="0"/>
              <a:t>&amp;</a:t>
            </a:r>
            <a:r>
              <a:rPr lang="en-US" sz="2450" spc="80" dirty="0"/>
              <a:t> </a:t>
            </a:r>
            <a:r>
              <a:rPr lang="en-US" spc="125" dirty="0"/>
              <a:t>Share</a:t>
            </a:r>
            <a:endParaRPr lang="en-US" sz="2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6610" y="6609845"/>
            <a:ext cx="4308629" cy="24104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62619" y="1232728"/>
            <a:ext cx="14932660" cy="5005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05155" indent="63500">
              <a:lnSpc>
                <a:spcPct val="114700"/>
              </a:lnSpc>
              <a:spcBef>
                <a:spcPts val="95"/>
              </a:spcBef>
            </a:pPr>
            <a:r>
              <a:rPr sz="1900" spc="355" dirty="0">
                <a:solidFill>
                  <a:srgbClr val="002E70"/>
                </a:solidFill>
                <a:latin typeface="Calibri"/>
                <a:cs typeface="Calibri"/>
              </a:rPr>
              <a:t>HR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55" dirty="0">
                <a:solidFill>
                  <a:srgbClr val="002E70"/>
                </a:solidFill>
                <a:latin typeface="Calibri"/>
                <a:cs typeface="Calibri"/>
              </a:rPr>
              <a:t>practitioners,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90" dirty="0">
                <a:solidFill>
                  <a:srgbClr val="002E70"/>
                </a:solidFill>
                <a:latin typeface="Calibri"/>
                <a:cs typeface="Calibri"/>
              </a:rPr>
              <a:t>industry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85" dirty="0">
                <a:solidFill>
                  <a:srgbClr val="002E70"/>
                </a:solidFill>
                <a:latin typeface="Calibri"/>
                <a:cs typeface="Calibri"/>
              </a:rPr>
              <a:t>experts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65" dirty="0">
                <a:solidFill>
                  <a:srgbClr val="002E70"/>
                </a:solidFill>
                <a:latin typeface="Calibri"/>
                <a:cs typeface="Calibri"/>
              </a:rPr>
              <a:t>and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90" dirty="0">
                <a:solidFill>
                  <a:srgbClr val="002E70"/>
                </a:solidFill>
                <a:latin typeface="Calibri"/>
                <a:cs typeface="Calibri"/>
              </a:rPr>
              <a:t>resource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85" dirty="0">
                <a:solidFill>
                  <a:srgbClr val="002E70"/>
                </a:solidFill>
                <a:latin typeface="Calibri"/>
                <a:cs typeface="Calibri"/>
              </a:rPr>
              <a:t>partners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30" dirty="0">
                <a:solidFill>
                  <a:srgbClr val="002E70"/>
                </a:solidFill>
                <a:latin typeface="Calibri"/>
                <a:cs typeface="Calibri"/>
              </a:rPr>
              <a:t>will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29" dirty="0">
                <a:solidFill>
                  <a:srgbClr val="002E70"/>
                </a:solidFill>
                <a:latin typeface="Calibri"/>
                <a:cs typeface="Calibri"/>
              </a:rPr>
              <a:t>assemble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10" dirty="0">
                <a:solidFill>
                  <a:srgbClr val="002E70"/>
                </a:solidFill>
                <a:latin typeface="Calibri"/>
                <a:cs typeface="Calibri"/>
              </a:rPr>
              <a:t>March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65" dirty="0">
                <a:solidFill>
                  <a:srgbClr val="002E70"/>
                </a:solidFill>
                <a:latin typeface="Calibri"/>
                <a:cs typeface="Calibri"/>
              </a:rPr>
              <a:t>28-</a:t>
            </a:r>
            <a:r>
              <a:rPr sz="1900" spc="155" dirty="0">
                <a:solidFill>
                  <a:srgbClr val="002E70"/>
                </a:solidFill>
                <a:latin typeface="Calibri"/>
                <a:cs typeface="Calibri"/>
              </a:rPr>
              <a:t>29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5" dirty="0">
                <a:solidFill>
                  <a:srgbClr val="002E70"/>
                </a:solidFill>
                <a:latin typeface="Calibri"/>
                <a:cs typeface="Calibri"/>
              </a:rPr>
              <a:t>at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315" dirty="0">
                <a:solidFill>
                  <a:srgbClr val="002E70"/>
                </a:solidFill>
                <a:latin typeface="Calibri"/>
                <a:cs typeface="Calibri"/>
              </a:rPr>
              <a:t>SOAHR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60" dirty="0">
                <a:solidFill>
                  <a:srgbClr val="002E70"/>
                </a:solidFill>
                <a:latin typeface="Calibri"/>
                <a:cs typeface="Calibri"/>
              </a:rPr>
              <a:t>to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95" dirty="0">
                <a:solidFill>
                  <a:srgbClr val="002E70"/>
                </a:solidFill>
                <a:latin typeface="Calibri"/>
                <a:cs typeface="Calibri"/>
              </a:rPr>
              <a:t>share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04" dirty="0">
                <a:solidFill>
                  <a:srgbClr val="002E70"/>
                </a:solidFill>
                <a:latin typeface="Calibri"/>
                <a:cs typeface="Calibri"/>
              </a:rPr>
              <a:t>best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55" dirty="0">
                <a:solidFill>
                  <a:srgbClr val="002E70"/>
                </a:solidFill>
                <a:latin typeface="Calibri"/>
                <a:cs typeface="Calibri"/>
              </a:rPr>
              <a:t>practices, </a:t>
            </a:r>
            <a:r>
              <a:rPr sz="1900" spc="175" dirty="0">
                <a:solidFill>
                  <a:srgbClr val="002E70"/>
                </a:solidFill>
                <a:latin typeface="Calibri"/>
                <a:cs typeface="Calibri"/>
              </a:rPr>
              <a:t>network,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00" dirty="0">
                <a:solidFill>
                  <a:srgbClr val="002E70"/>
                </a:solidFill>
                <a:latin typeface="Calibri"/>
                <a:cs typeface="Calibri"/>
              </a:rPr>
              <a:t>develop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14" dirty="0">
                <a:solidFill>
                  <a:srgbClr val="002E70"/>
                </a:solidFill>
                <a:latin typeface="Calibri"/>
                <a:cs typeface="Calibri"/>
              </a:rPr>
              <a:t>skills,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04" dirty="0">
                <a:solidFill>
                  <a:srgbClr val="002E70"/>
                </a:solidFill>
                <a:latin typeface="Calibri"/>
                <a:cs typeface="Calibri"/>
              </a:rPr>
              <a:t>build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15" dirty="0">
                <a:solidFill>
                  <a:srgbClr val="002E70"/>
                </a:solidFill>
                <a:latin typeface="Calibri"/>
                <a:cs typeface="Calibri"/>
              </a:rPr>
              <a:t>knowledge,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65" dirty="0">
                <a:solidFill>
                  <a:srgbClr val="002E70"/>
                </a:solidFill>
                <a:latin typeface="Calibri"/>
                <a:cs typeface="Calibri"/>
              </a:rPr>
              <a:t>and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15" dirty="0">
                <a:solidFill>
                  <a:srgbClr val="002E70"/>
                </a:solidFill>
                <a:latin typeface="Calibri"/>
                <a:cs typeface="Calibri"/>
              </a:rPr>
              <a:t>have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05" dirty="0">
                <a:solidFill>
                  <a:srgbClr val="002E70"/>
                </a:solidFill>
                <a:latin typeface="Calibri"/>
                <a:cs typeface="Calibri"/>
              </a:rPr>
              <a:t>fun!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Calibri"/>
              <a:cs typeface="Calibri"/>
            </a:endParaRPr>
          </a:p>
          <a:p>
            <a:pPr marL="12700" marR="158750">
              <a:lnSpc>
                <a:spcPct val="114700"/>
              </a:lnSpc>
            </a:pPr>
            <a:r>
              <a:rPr sz="1900" spc="75" dirty="0">
                <a:solidFill>
                  <a:srgbClr val="002E70"/>
                </a:solidFill>
                <a:latin typeface="Calibri"/>
                <a:cs typeface="Calibri"/>
              </a:rPr>
              <a:t>If </a:t>
            </a:r>
            <a:r>
              <a:rPr sz="1900" spc="150" dirty="0">
                <a:solidFill>
                  <a:srgbClr val="002E70"/>
                </a:solidFill>
                <a:latin typeface="Calibri"/>
                <a:cs typeface="Calibri"/>
              </a:rPr>
              <a:t>you're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50" dirty="0">
                <a:solidFill>
                  <a:srgbClr val="002E70"/>
                </a:solidFill>
                <a:latin typeface="Calibri"/>
                <a:cs typeface="Calibri"/>
              </a:rPr>
              <a:t>an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355" dirty="0">
                <a:solidFill>
                  <a:srgbClr val="002E70"/>
                </a:solidFill>
                <a:latin typeface="Calibri"/>
                <a:cs typeface="Calibri"/>
              </a:rPr>
              <a:t>HR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0" dirty="0">
                <a:solidFill>
                  <a:srgbClr val="002E70"/>
                </a:solidFill>
                <a:latin typeface="Calibri"/>
                <a:cs typeface="Calibri"/>
              </a:rPr>
              <a:t>professional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40" dirty="0">
                <a:solidFill>
                  <a:srgbClr val="002E70"/>
                </a:solidFill>
                <a:latin typeface="Calibri"/>
                <a:cs typeface="Calibri"/>
              </a:rPr>
              <a:t>or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15" dirty="0">
                <a:solidFill>
                  <a:srgbClr val="002E70"/>
                </a:solidFill>
                <a:latin typeface="Calibri"/>
                <a:cs typeface="Calibri"/>
              </a:rPr>
              <a:t>have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20" dirty="0">
                <a:solidFill>
                  <a:srgbClr val="002E70"/>
                </a:solidFill>
                <a:latin typeface="Calibri"/>
                <a:cs typeface="Calibri"/>
              </a:rPr>
              <a:t>any</a:t>
            </a:r>
            <a:r>
              <a:rPr sz="19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355" dirty="0">
                <a:solidFill>
                  <a:srgbClr val="002E70"/>
                </a:solidFill>
                <a:latin typeface="Calibri"/>
                <a:cs typeface="Calibri"/>
              </a:rPr>
              <a:t>HR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50" dirty="0">
                <a:solidFill>
                  <a:srgbClr val="002E70"/>
                </a:solidFill>
                <a:latin typeface="Calibri"/>
                <a:cs typeface="Calibri"/>
              </a:rPr>
              <a:t>responsibilities,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10" dirty="0">
                <a:solidFill>
                  <a:srgbClr val="002E70"/>
                </a:solidFill>
                <a:latin typeface="Calibri"/>
                <a:cs typeface="Calibri"/>
              </a:rPr>
              <a:t>you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0" dirty="0">
                <a:solidFill>
                  <a:srgbClr val="002E70"/>
                </a:solidFill>
                <a:latin typeface="Calibri"/>
                <a:cs typeface="Calibri"/>
              </a:rPr>
              <a:t>don't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35" dirty="0">
                <a:solidFill>
                  <a:srgbClr val="002E70"/>
                </a:solidFill>
                <a:latin typeface="Calibri"/>
                <a:cs typeface="Calibri"/>
              </a:rPr>
              <a:t>want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60" dirty="0">
                <a:solidFill>
                  <a:srgbClr val="002E70"/>
                </a:solidFill>
                <a:latin typeface="Calibri"/>
                <a:cs typeface="Calibri"/>
              </a:rPr>
              <a:t>to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35" dirty="0">
                <a:solidFill>
                  <a:srgbClr val="002E70"/>
                </a:solidFill>
                <a:latin typeface="Calibri"/>
                <a:cs typeface="Calibri"/>
              </a:rPr>
              <a:t>miss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0" dirty="0">
                <a:solidFill>
                  <a:srgbClr val="002E70"/>
                </a:solidFill>
                <a:latin typeface="Calibri"/>
                <a:cs typeface="Calibri"/>
              </a:rPr>
              <a:t>this</a:t>
            </a:r>
            <a:r>
              <a:rPr sz="1900" spc="7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35" dirty="0">
                <a:solidFill>
                  <a:srgbClr val="002E70"/>
                </a:solidFill>
                <a:latin typeface="Calibri"/>
                <a:cs typeface="Calibri"/>
              </a:rPr>
              <a:t>year's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04" dirty="0">
                <a:solidFill>
                  <a:srgbClr val="002E70"/>
                </a:solidFill>
                <a:latin typeface="Calibri"/>
                <a:cs typeface="Calibri"/>
              </a:rPr>
              <a:t>conference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40" dirty="0">
                <a:solidFill>
                  <a:srgbClr val="002E70"/>
                </a:solidFill>
                <a:latin typeface="Calibri"/>
                <a:cs typeface="Calibri"/>
              </a:rPr>
              <a:t>which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0" dirty="0">
                <a:solidFill>
                  <a:srgbClr val="002E70"/>
                </a:solidFill>
                <a:latin typeface="Calibri"/>
                <a:cs typeface="Calibri"/>
              </a:rPr>
              <a:t>features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65" dirty="0">
                <a:solidFill>
                  <a:srgbClr val="002E70"/>
                </a:solidFill>
                <a:latin typeface="Calibri"/>
                <a:cs typeface="Calibri"/>
              </a:rPr>
              <a:t>a </a:t>
            </a:r>
            <a:r>
              <a:rPr sz="1900" spc="225" dirty="0">
                <a:solidFill>
                  <a:srgbClr val="002E70"/>
                </a:solidFill>
                <a:latin typeface="Calibri"/>
                <a:cs typeface="Calibri"/>
              </a:rPr>
              <a:t>jam-</a:t>
            </a:r>
            <a:r>
              <a:rPr sz="1900" spc="254" dirty="0">
                <a:solidFill>
                  <a:srgbClr val="002E70"/>
                </a:solidFill>
                <a:latin typeface="Calibri"/>
                <a:cs typeface="Calibri"/>
              </a:rPr>
              <a:t>packed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20" dirty="0">
                <a:solidFill>
                  <a:srgbClr val="002E70"/>
                </a:solidFill>
                <a:latin typeface="Calibri"/>
                <a:cs typeface="Calibri"/>
              </a:rPr>
              <a:t>agenda,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90" dirty="0">
                <a:solidFill>
                  <a:srgbClr val="002E70"/>
                </a:solidFill>
                <a:latin typeface="Calibri"/>
                <a:cs typeface="Calibri"/>
              </a:rPr>
              <a:t>industry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85" dirty="0">
                <a:solidFill>
                  <a:srgbClr val="002E70"/>
                </a:solidFill>
                <a:latin typeface="Calibri"/>
                <a:cs typeface="Calibri"/>
              </a:rPr>
              <a:t>expert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5" dirty="0">
                <a:solidFill>
                  <a:srgbClr val="002E70"/>
                </a:solidFill>
                <a:latin typeface="Calibri"/>
                <a:cs typeface="Calibri"/>
              </a:rPr>
              <a:t>speakers,</a:t>
            </a:r>
            <a:r>
              <a:rPr sz="1900" spc="9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15" dirty="0">
                <a:solidFill>
                  <a:srgbClr val="002E70"/>
                </a:solidFill>
                <a:latin typeface="Calibri"/>
                <a:cs typeface="Calibri"/>
              </a:rPr>
              <a:t>a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65" dirty="0">
                <a:solidFill>
                  <a:srgbClr val="002E70"/>
                </a:solidFill>
                <a:latin typeface="Calibri"/>
                <a:cs typeface="Calibri"/>
              </a:rPr>
              <a:t>new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80" dirty="0">
                <a:solidFill>
                  <a:srgbClr val="002E70"/>
                </a:solidFill>
                <a:latin typeface="Calibri"/>
                <a:cs typeface="Calibri"/>
              </a:rPr>
              <a:t>pre-</a:t>
            </a:r>
            <a:r>
              <a:rPr sz="1900" spc="204" dirty="0">
                <a:solidFill>
                  <a:srgbClr val="002E70"/>
                </a:solidFill>
                <a:latin typeface="Calibri"/>
                <a:cs typeface="Calibri"/>
              </a:rPr>
              <a:t>conference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90" dirty="0">
                <a:solidFill>
                  <a:srgbClr val="002E70"/>
                </a:solidFill>
                <a:latin typeface="Calibri"/>
                <a:cs typeface="Calibri"/>
              </a:rPr>
              <a:t>workshop,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95" dirty="0">
                <a:solidFill>
                  <a:srgbClr val="002E70"/>
                </a:solidFill>
                <a:latin typeface="Calibri"/>
                <a:cs typeface="Calibri"/>
              </a:rPr>
              <a:t>inspiring</a:t>
            </a:r>
            <a:r>
              <a:rPr sz="1900" spc="9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04" dirty="0">
                <a:solidFill>
                  <a:srgbClr val="002E70"/>
                </a:solidFill>
                <a:latin typeface="Calibri"/>
                <a:cs typeface="Calibri"/>
              </a:rPr>
              <a:t>keynotes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65" dirty="0">
                <a:solidFill>
                  <a:srgbClr val="002E70"/>
                </a:solidFill>
                <a:latin typeface="Calibri"/>
                <a:cs typeface="Calibri"/>
              </a:rPr>
              <a:t>and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330" dirty="0">
                <a:solidFill>
                  <a:srgbClr val="002E70"/>
                </a:solidFill>
                <a:latin typeface="Calibri"/>
                <a:cs typeface="Calibri"/>
              </a:rPr>
              <a:t>much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60" dirty="0">
                <a:solidFill>
                  <a:srgbClr val="002E70"/>
                </a:solidFill>
                <a:latin typeface="Calibri"/>
                <a:cs typeface="Calibri"/>
              </a:rPr>
              <a:t>more.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160" dirty="0">
                <a:solidFill>
                  <a:srgbClr val="002E70"/>
                </a:solidFill>
                <a:latin typeface="Calibri"/>
                <a:cs typeface="Calibri"/>
              </a:rPr>
              <a:t>Atlanta's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85" dirty="0">
                <a:solidFill>
                  <a:srgbClr val="002E70"/>
                </a:solidFill>
                <a:latin typeface="Calibri"/>
                <a:cs typeface="Calibri"/>
              </a:rPr>
              <a:t>largest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29" dirty="0">
                <a:solidFill>
                  <a:srgbClr val="002E70"/>
                </a:solidFill>
                <a:latin typeface="Calibri"/>
                <a:cs typeface="Calibri"/>
              </a:rPr>
              <a:t>gathering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20" dirty="0">
                <a:solidFill>
                  <a:srgbClr val="002E70"/>
                </a:solidFill>
                <a:latin typeface="Calibri"/>
                <a:cs typeface="Calibri"/>
              </a:rPr>
              <a:t>of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355" dirty="0">
                <a:solidFill>
                  <a:srgbClr val="002E70"/>
                </a:solidFill>
                <a:latin typeface="Calibri"/>
                <a:cs typeface="Calibri"/>
              </a:rPr>
              <a:t>HR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0" dirty="0">
                <a:solidFill>
                  <a:srgbClr val="002E70"/>
                </a:solidFill>
                <a:latin typeface="Calibri"/>
                <a:cs typeface="Calibri"/>
              </a:rPr>
              <a:t>professionals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30" dirty="0">
                <a:solidFill>
                  <a:srgbClr val="002E70"/>
                </a:solidFill>
                <a:latin typeface="Calibri"/>
                <a:cs typeface="Calibri"/>
              </a:rPr>
              <a:t>will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50" dirty="0">
                <a:solidFill>
                  <a:srgbClr val="002E70"/>
                </a:solidFill>
                <a:latin typeface="Calibri"/>
                <a:cs typeface="Calibri"/>
              </a:rPr>
              <a:t>be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5" dirty="0">
                <a:solidFill>
                  <a:srgbClr val="002E70"/>
                </a:solidFill>
                <a:latin typeface="Calibri"/>
                <a:cs typeface="Calibri"/>
              </a:rPr>
              <a:t>at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325" dirty="0">
                <a:solidFill>
                  <a:srgbClr val="002E70"/>
                </a:solidFill>
                <a:latin typeface="Calibri"/>
                <a:cs typeface="Calibri"/>
              </a:rPr>
              <a:t>SOAHR</a:t>
            </a:r>
            <a:r>
              <a:rPr sz="1900" spc="9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0" dirty="0">
                <a:solidFill>
                  <a:srgbClr val="002E70"/>
                </a:solidFill>
                <a:latin typeface="Calibri"/>
                <a:cs typeface="Calibri"/>
              </a:rPr>
              <a:t>2023</a:t>
            </a:r>
            <a:r>
              <a:rPr sz="1900" spc="9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65" dirty="0">
                <a:solidFill>
                  <a:srgbClr val="002E70"/>
                </a:solidFill>
                <a:latin typeface="Calibri"/>
                <a:cs typeface="Calibri"/>
              </a:rPr>
              <a:t>and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10" dirty="0">
                <a:solidFill>
                  <a:srgbClr val="002E70"/>
                </a:solidFill>
                <a:latin typeface="Calibri"/>
                <a:cs typeface="Calibri"/>
              </a:rPr>
              <a:t>you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0" dirty="0">
                <a:solidFill>
                  <a:srgbClr val="002E70"/>
                </a:solidFill>
                <a:latin typeface="Calibri"/>
                <a:cs typeface="Calibri"/>
              </a:rPr>
              <a:t>don't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35" dirty="0">
                <a:solidFill>
                  <a:srgbClr val="002E70"/>
                </a:solidFill>
                <a:latin typeface="Calibri"/>
                <a:cs typeface="Calibri"/>
              </a:rPr>
              <a:t>want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60" dirty="0">
                <a:solidFill>
                  <a:srgbClr val="002E70"/>
                </a:solidFill>
                <a:latin typeface="Calibri"/>
                <a:cs typeface="Calibri"/>
              </a:rPr>
              <a:t>to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35" dirty="0">
                <a:solidFill>
                  <a:srgbClr val="002E70"/>
                </a:solidFill>
                <a:latin typeface="Calibri"/>
                <a:cs typeface="Calibri"/>
              </a:rPr>
              <a:t>miss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002E70"/>
                </a:solidFill>
                <a:latin typeface="Calibri"/>
                <a:cs typeface="Calibri"/>
              </a:rPr>
              <a:t>it!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14700"/>
              </a:lnSpc>
              <a:spcBef>
                <a:spcPts val="5"/>
              </a:spcBef>
            </a:pPr>
            <a:r>
              <a:rPr sz="1900" spc="325" dirty="0">
                <a:solidFill>
                  <a:srgbClr val="002E70"/>
                </a:solidFill>
                <a:latin typeface="Calibri"/>
                <a:cs typeface="Calibri"/>
              </a:rPr>
              <a:t>SOAHR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30" dirty="0">
                <a:solidFill>
                  <a:srgbClr val="002E70"/>
                </a:solidFill>
                <a:latin typeface="Calibri"/>
                <a:cs typeface="Calibri"/>
              </a:rPr>
              <a:t>is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04" dirty="0">
                <a:solidFill>
                  <a:srgbClr val="002E70"/>
                </a:solidFill>
                <a:latin typeface="Calibri"/>
                <a:cs typeface="Calibri"/>
              </a:rPr>
              <a:t>the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60" dirty="0">
                <a:solidFill>
                  <a:srgbClr val="002E70"/>
                </a:solidFill>
                <a:latin typeface="Calibri"/>
                <a:cs typeface="Calibri"/>
              </a:rPr>
              <a:t>can’t-</a:t>
            </a:r>
            <a:r>
              <a:rPr sz="1900" spc="235" dirty="0">
                <a:solidFill>
                  <a:srgbClr val="002E70"/>
                </a:solidFill>
                <a:latin typeface="Calibri"/>
                <a:cs typeface="Calibri"/>
              </a:rPr>
              <a:t>miss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0" dirty="0">
                <a:solidFill>
                  <a:srgbClr val="002E70"/>
                </a:solidFill>
                <a:latin typeface="Calibri"/>
                <a:cs typeface="Calibri"/>
              </a:rPr>
              <a:t>professional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29" dirty="0">
                <a:solidFill>
                  <a:srgbClr val="002E70"/>
                </a:solidFill>
                <a:latin typeface="Calibri"/>
                <a:cs typeface="Calibri"/>
              </a:rPr>
              <a:t>development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04" dirty="0">
                <a:solidFill>
                  <a:srgbClr val="002E70"/>
                </a:solidFill>
                <a:latin typeface="Calibri"/>
                <a:cs typeface="Calibri"/>
              </a:rPr>
              <a:t>conference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20" dirty="0">
                <a:solidFill>
                  <a:srgbClr val="002E70"/>
                </a:solidFill>
                <a:latin typeface="Calibri"/>
                <a:cs typeface="Calibri"/>
              </a:rPr>
              <a:t>of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04" dirty="0">
                <a:solidFill>
                  <a:srgbClr val="002E70"/>
                </a:solidFill>
                <a:latin typeface="Calibri"/>
                <a:cs typeface="Calibri"/>
              </a:rPr>
              <a:t>the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0" dirty="0">
                <a:solidFill>
                  <a:srgbClr val="002E70"/>
                </a:solidFill>
                <a:latin typeface="Calibri"/>
                <a:cs typeface="Calibri"/>
              </a:rPr>
              <a:t>year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10" dirty="0">
                <a:solidFill>
                  <a:srgbClr val="002E70"/>
                </a:solidFill>
                <a:latin typeface="Calibri"/>
                <a:cs typeface="Calibri"/>
              </a:rPr>
              <a:t>for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20" dirty="0">
                <a:solidFill>
                  <a:srgbClr val="002E70"/>
                </a:solidFill>
                <a:latin typeface="Calibri"/>
                <a:cs typeface="Calibri"/>
              </a:rPr>
              <a:t>anyone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80" dirty="0">
                <a:solidFill>
                  <a:srgbClr val="002E70"/>
                </a:solidFill>
                <a:latin typeface="Calibri"/>
                <a:cs typeface="Calibri"/>
              </a:rPr>
              <a:t>involved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80" dirty="0">
                <a:solidFill>
                  <a:srgbClr val="002E70"/>
                </a:solidFill>
                <a:latin typeface="Calibri"/>
                <a:cs typeface="Calibri"/>
              </a:rPr>
              <a:t>in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355" dirty="0">
                <a:solidFill>
                  <a:srgbClr val="002E70"/>
                </a:solidFill>
                <a:latin typeface="Calibri"/>
                <a:cs typeface="Calibri"/>
              </a:rPr>
              <a:t>HR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90" dirty="0">
                <a:solidFill>
                  <a:srgbClr val="002E70"/>
                </a:solidFill>
                <a:latin typeface="Calibri"/>
                <a:cs typeface="Calibri"/>
              </a:rPr>
              <a:t>within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90" dirty="0">
                <a:solidFill>
                  <a:srgbClr val="002E70"/>
                </a:solidFill>
                <a:latin typeface="Calibri"/>
                <a:cs typeface="Calibri"/>
              </a:rPr>
              <a:t>greater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5" dirty="0">
                <a:solidFill>
                  <a:srgbClr val="002E70"/>
                </a:solidFill>
                <a:latin typeface="Calibri"/>
                <a:cs typeface="Calibri"/>
              </a:rPr>
              <a:t>Atlanta </a:t>
            </a:r>
            <a:r>
              <a:rPr sz="1900" spc="140" dirty="0">
                <a:solidFill>
                  <a:srgbClr val="002E70"/>
                </a:solidFill>
                <a:latin typeface="Calibri"/>
                <a:cs typeface="Calibri"/>
              </a:rPr>
              <a:t>or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04" dirty="0">
                <a:solidFill>
                  <a:srgbClr val="002E70"/>
                </a:solidFill>
                <a:latin typeface="Calibri"/>
                <a:cs typeface="Calibri"/>
              </a:rPr>
              <a:t>the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80" dirty="0">
                <a:solidFill>
                  <a:srgbClr val="002E70"/>
                </a:solidFill>
                <a:latin typeface="Calibri"/>
                <a:cs typeface="Calibri"/>
              </a:rPr>
              <a:t>Southeast.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75" dirty="0">
                <a:solidFill>
                  <a:srgbClr val="002E70"/>
                </a:solidFill>
                <a:latin typeface="Calibri"/>
                <a:cs typeface="Calibri"/>
              </a:rPr>
              <a:t>If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40" dirty="0">
                <a:solidFill>
                  <a:srgbClr val="002E70"/>
                </a:solidFill>
                <a:latin typeface="Calibri"/>
                <a:cs typeface="Calibri"/>
              </a:rPr>
              <a:t>you’re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10" dirty="0">
                <a:solidFill>
                  <a:srgbClr val="002E70"/>
                </a:solidFill>
                <a:latin typeface="Calibri"/>
                <a:cs typeface="Calibri"/>
              </a:rPr>
              <a:t>looking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10" dirty="0">
                <a:solidFill>
                  <a:srgbClr val="002E70"/>
                </a:solidFill>
                <a:latin typeface="Calibri"/>
                <a:cs typeface="Calibri"/>
              </a:rPr>
              <a:t>for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15" dirty="0">
                <a:solidFill>
                  <a:srgbClr val="002E70"/>
                </a:solidFill>
                <a:latin typeface="Calibri"/>
                <a:cs typeface="Calibri"/>
              </a:rPr>
              <a:t>a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04" dirty="0">
                <a:solidFill>
                  <a:srgbClr val="002E70"/>
                </a:solidFill>
                <a:latin typeface="Calibri"/>
                <a:cs typeface="Calibri"/>
              </a:rPr>
              <a:t>conference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90" dirty="0">
                <a:solidFill>
                  <a:srgbClr val="002E70"/>
                </a:solidFill>
                <a:latin typeface="Calibri"/>
                <a:cs typeface="Calibri"/>
              </a:rPr>
              <a:t>that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30" dirty="0">
                <a:solidFill>
                  <a:srgbClr val="002E70"/>
                </a:solidFill>
                <a:latin typeface="Calibri"/>
                <a:cs typeface="Calibri"/>
              </a:rPr>
              <a:t>will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15" dirty="0">
                <a:solidFill>
                  <a:srgbClr val="002E70"/>
                </a:solidFill>
                <a:latin typeface="Calibri"/>
                <a:cs typeface="Calibri"/>
              </a:rPr>
              <a:t>supply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10" dirty="0">
                <a:solidFill>
                  <a:srgbClr val="002E70"/>
                </a:solidFill>
                <a:latin typeface="Calibri"/>
                <a:cs typeface="Calibri"/>
              </a:rPr>
              <a:t>you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00" dirty="0">
                <a:solidFill>
                  <a:srgbClr val="002E70"/>
                </a:solidFill>
                <a:latin typeface="Calibri"/>
                <a:cs typeface="Calibri"/>
              </a:rPr>
              <a:t>with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90" dirty="0">
                <a:solidFill>
                  <a:srgbClr val="002E70"/>
                </a:solidFill>
                <a:latin typeface="Calibri"/>
                <a:cs typeface="Calibri"/>
              </a:rPr>
              <a:t>actionable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50" dirty="0">
                <a:solidFill>
                  <a:srgbClr val="002E70"/>
                </a:solidFill>
                <a:latin typeface="Calibri"/>
                <a:cs typeface="Calibri"/>
              </a:rPr>
              <a:t>ideas,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65" dirty="0">
                <a:solidFill>
                  <a:srgbClr val="002E70"/>
                </a:solidFill>
                <a:latin typeface="Calibri"/>
                <a:cs typeface="Calibri"/>
              </a:rPr>
              <a:t>new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0" dirty="0">
                <a:solidFill>
                  <a:srgbClr val="002E70"/>
                </a:solidFill>
                <a:latin typeface="Calibri"/>
                <a:cs typeface="Calibri"/>
              </a:rPr>
              <a:t>insights,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65" dirty="0">
                <a:solidFill>
                  <a:srgbClr val="002E70"/>
                </a:solidFill>
                <a:latin typeface="Calibri"/>
                <a:cs typeface="Calibri"/>
              </a:rPr>
              <a:t>and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85" dirty="0">
                <a:solidFill>
                  <a:srgbClr val="002E70"/>
                </a:solidFill>
                <a:latin typeface="Calibri"/>
                <a:cs typeface="Calibri"/>
              </a:rPr>
              <a:t>best </a:t>
            </a:r>
            <a:r>
              <a:rPr sz="1900" spc="190" dirty="0">
                <a:solidFill>
                  <a:srgbClr val="002E70"/>
                </a:solidFill>
                <a:latin typeface="Calibri"/>
                <a:cs typeface="Calibri"/>
              </a:rPr>
              <a:t>practices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10" dirty="0">
                <a:solidFill>
                  <a:srgbClr val="002E70"/>
                </a:solidFill>
                <a:latin typeface="Calibri"/>
                <a:cs typeface="Calibri"/>
              </a:rPr>
              <a:t>for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40" dirty="0">
                <a:solidFill>
                  <a:srgbClr val="002E70"/>
                </a:solidFill>
                <a:latin typeface="Calibri"/>
                <a:cs typeface="Calibri"/>
              </a:rPr>
              <a:t>you,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80" dirty="0">
                <a:solidFill>
                  <a:srgbClr val="002E70"/>
                </a:solidFill>
                <a:latin typeface="Calibri"/>
                <a:cs typeface="Calibri"/>
              </a:rPr>
              <a:t>your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95" dirty="0">
                <a:solidFill>
                  <a:srgbClr val="002E70"/>
                </a:solidFill>
                <a:latin typeface="Calibri"/>
                <a:cs typeface="Calibri"/>
              </a:rPr>
              <a:t>team,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65" dirty="0">
                <a:solidFill>
                  <a:srgbClr val="002E70"/>
                </a:solidFill>
                <a:latin typeface="Calibri"/>
                <a:cs typeface="Calibri"/>
              </a:rPr>
              <a:t>and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80" dirty="0">
                <a:solidFill>
                  <a:srgbClr val="002E70"/>
                </a:solidFill>
                <a:latin typeface="Calibri"/>
                <a:cs typeface="Calibri"/>
              </a:rPr>
              <a:t>your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25" dirty="0">
                <a:solidFill>
                  <a:srgbClr val="002E70"/>
                </a:solidFill>
                <a:latin typeface="Calibri"/>
                <a:cs typeface="Calibri"/>
              </a:rPr>
              <a:t>company,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10" dirty="0">
                <a:solidFill>
                  <a:srgbClr val="002E70"/>
                </a:solidFill>
                <a:latin typeface="Calibri"/>
                <a:cs typeface="Calibri"/>
              </a:rPr>
              <a:t>you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65" dirty="0">
                <a:solidFill>
                  <a:srgbClr val="002E70"/>
                </a:solidFill>
                <a:latin typeface="Calibri"/>
                <a:cs typeface="Calibri"/>
              </a:rPr>
              <a:t>don’t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35" dirty="0">
                <a:solidFill>
                  <a:srgbClr val="002E70"/>
                </a:solidFill>
                <a:latin typeface="Calibri"/>
                <a:cs typeface="Calibri"/>
              </a:rPr>
              <a:t>want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60" dirty="0">
                <a:solidFill>
                  <a:srgbClr val="002E70"/>
                </a:solidFill>
                <a:latin typeface="Calibri"/>
                <a:cs typeface="Calibri"/>
              </a:rPr>
              <a:t>to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35" dirty="0">
                <a:solidFill>
                  <a:srgbClr val="002E70"/>
                </a:solidFill>
                <a:latin typeface="Calibri"/>
                <a:cs typeface="Calibri"/>
              </a:rPr>
              <a:t>miss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0" dirty="0">
                <a:solidFill>
                  <a:srgbClr val="002E70"/>
                </a:solidFill>
                <a:latin typeface="Calibri"/>
                <a:cs typeface="Calibri"/>
              </a:rPr>
              <a:t>this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40" dirty="0">
                <a:solidFill>
                  <a:srgbClr val="002E70"/>
                </a:solidFill>
                <a:latin typeface="Calibri"/>
                <a:cs typeface="Calibri"/>
              </a:rPr>
              <a:t>event.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Calibri"/>
              <a:cs typeface="Calibri"/>
            </a:endParaRPr>
          </a:p>
          <a:p>
            <a:pPr marL="12700" marR="144145">
              <a:lnSpc>
                <a:spcPct val="114700"/>
              </a:lnSpc>
              <a:spcBef>
                <a:spcPts val="5"/>
              </a:spcBef>
            </a:pPr>
            <a:r>
              <a:rPr sz="1900" spc="325" dirty="0">
                <a:solidFill>
                  <a:srgbClr val="002E70"/>
                </a:solidFill>
                <a:latin typeface="Calibri"/>
                <a:cs typeface="Calibri"/>
              </a:rPr>
              <a:t>SOAHR</a:t>
            </a:r>
            <a:r>
              <a:rPr sz="1900" spc="9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30" dirty="0">
                <a:solidFill>
                  <a:srgbClr val="002E70"/>
                </a:solidFill>
                <a:latin typeface="Calibri"/>
                <a:cs typeface="Calibri"/>
              </a:rPr>
              <a:t>is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15" dirty="0">
                <a:solidFill>
                  <a:srgbClr val="002E70"/>
                </a:solidFill>
                <a:latin typeface="Calibri"/>
                <a:cs typeface="Calibri"/>
              </a:rPr>
              <a:t>where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20" dirty="0">
                <a:solidFill>
                  <a:srgbClr val="002E70"/>
                </a:solidFill>
                <a:latin typeface="Calibri"/>
                <a:cs typeface="Calibri"/>
              </a:rPr>
              <a:t>anyone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80" dirty="0">
                <a:solidFill>
                  <a:srgbClr val="002E70"/>
                </a:solidFill>
                <a:latin typeface="Calibri"/>
                <a:cs typeface="Calibri"/>
              </a:rPr>
              <a:t>involved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80" dirty="0">
                <a:solidFill>
                  <a:srgbClr val="002E70"/>
                </a:solidFill>
                <a:latin typeface="Calibri"/>
                <a:cs typeface="Calibri"/>
              </a:rPr>
              <a:t>in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310" dirty="0">
                <a:solidFill>
                  <a:srgbClr val="002E70"/>
                </a:solidFill>
                <a:latin typeface="Calibri"/>
                <a:cs typeface="Calibri"/>
              </a:rPr>
              <a:t>human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90" dirty="0">
                <a:solidFill>
                  <a:srgbClr val="002E70"/>
                </a:solidFill>
                <a:latin typeface="Calibri"/>
                <a:cs typeface="Calibri"/>
              </a:rPr>
              <a:t>resources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54" dirty="0">
                <a:solidFill>
                  <a:srgbClr val="002E70"/>
                </a:solidFill>
                <a:latin typeface="Calibri"/>
                <a:cs typeface="Calibri"/>
              </a:rPr>
              <a:t>can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55" dirty="0">
                <a:solidFill>
                  <a:srgbClr val="002E70"/>
                </a:solidFill>
                <a:latin typeface="Calibri"/>
                <a:cs typeface="Calibri"/>
              </a:rPr>
              <a:t>discover,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30" dirty="0">
                <a:solidFill>
                  <a:srgbClr val="002E70"/>
                </a:solidFill>
                <a:latin typeface="Calibri"/>
                <a:cs typeface="Calibri"/>
              </a:rPr>
              <a:t>learn,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5" dirty="0">
                <a:solidFill>
                  <a:srgbClr val="002E70"/>
                </a:solidFill>
                <a:latin typeface="Calibri"/>
                <a:cs typeface="Calibri"/>
              </a:rPr>
              <a:t>network,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85" dirty="0">
                <a:solidFill>
                  <a:srgbClr val="002E70"/>
                </a:solidFill>
                <a:latin typeface="Calibri"/>
                <a:cs typeface="Calibri"/>
              </a:rPr>
              <a:t>celebrate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65" dirty="0">
                <a:solidFill>
                  <a:srgbClr val="002E70"/>
                </a:solidFill>
                <a:latin typeface="Calibri"/>
                <a:cs typeface="Calibri"/>
              </a:rPr>
              <a:t>and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10" dirty="0">
                <a:solidFill>
                  <a:srgbClr val="002E70"/>
                </a:solidFill>
                <a:latin typeface="Calibri"/>
                <a:cs typeface="Calibri"/>
              </a:rPr>
              <a:t>discuss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04" dirty="0">
                <a:solidFill>
                  <a:srgbClr val="002E70"/>
                </a:solidFill>
                <a:latin typeface="Calibri"/>
                <a:cs typeface="Calibri"/>
              </a:rPr>
              <a:t>the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5" dirty="0">
                <a:solidFill>
                  <a:srgbClr val="002E70"/>
                </a:solidFill>
                <a:latin typeface="Calibri"/>
                <a:cs typeface="Calibri"/>
              </a:rPr>
              <a:t>future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20" dirty="0">
                <a:solidFill>
                  <a:srgbClr val="002E70"/>
                </a:solidFill>
                <a:latin typeface="Calibri"/>
                <a:cs typeface="Calibri"/>
              </a:rPr>
              <a:t>of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330" dirty="0">
                <a:solidFill>
                  <a:srgbClr val="002E70"/>
                </a:solidFill>
                <a:latin typeface="Calibri"/>
                <a:cs typeface="Calibri"/>
              </a:rPr>
              <a:t>HR </a:t>
            </a:r>
            <a:r>
              <a:rPr sz="1900" spc="170" dirty="0">
                <a:solidFill>
                  <a:srgbClr val="002E70"/>
                </a:solidFill>
                <a:latin typeface="Calibri"/>
                <a:cs typeface="Calibri"/>
              </a:rPr>
              <a:t>together.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5" dirty="0">
                <a:solidFill>
                  <a:srgbClr val="002E70"/>
                </a:solidFill>
                <a:latin typeface="Calibri"/>
                <a:cs typeface="Calibri"/>
              </a:rPr>
              <a:t>This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30" dirty="0">
                <a:solidFill>
                  <a:srgbClr val="002E70"/>
                </a:solidFill>
                <a:latin typeface="Calibri"/>
                <a:cs typeface="Calibri"/>
              </a:rPr>
              <a:t>is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15" dirty="0">
                <a:solidFill>
                  <a:srgbClr val="002E70"/>
                </a:solidFill>
                <a:latin typeface="Calibri"/>
                <a:cs typeface="Calibri"/>
              </a:rPr>
              <a:t>a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10" dirty="0">
                <a:solidFill>
                  <a:srgbClr val="002E70"/>
                </a:solidFill>
                <a:latin typeface="Calibri"/>
                <a:cs typeface="Calibri"/>
              </a:rPr>
              <a:t>place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10" dirty="0">
                <a:solidFill>
                  <a:srgbClr val="002E70"/>
                </a:solidFill>
                <a:latin typeface="Calibri"/>
                <a:cs typeface="Calibri"/>
              </a:rPr>
              <a:t>for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0" dirty="0">
                <a:solidFill>
                  <a:srgbClr val="002E70"/>
                </a:solidFill>
                <a:latin typeface="Calibri"/>
                <a:cs typeface="Calibri"/>
              </a:rPr>
              <a:t>professionals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60" dirty="0">
                <a:solidFill>
                  <a:srgbClr val="002E70"/>
                </a:solidFill>
                <a:latin typeface="Calibri"/>
                <a:cs typeface="Calibri"/>
              </a:rPr>
              <a:t>to</a:t>
            </a:r>
            <a:r>
              <a:rPr sz="1900" spc="9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00" dirty="0">
                <a:solidFill>
                  <a:srgbClr val="002E70"/>
                </a:solidFill>
                <a:latin typeface="Calibri"/>
                <a:cs typeface="Calibri"/>
              </a:rPr>
              <a:t>experience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00" dirty="0">
                <a:solidFill>
                  <a:srgbClr val="002E70"/>
                </a:solidFill>
                <a:latin typeface="Calibri"/>
                <a:cs typeface="Calibri"/>
              </a:rPr>
              <a:t>everything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95" dirty="0">
                <a:solidFill>
                  <a:srgbClr val="002E70"/>
                </a:solidFill>
                <a:latin typeface="Calibri"/>
                <a:cs typeface="Calibri"/>
              </a:rPr>
              <a:t>they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45" dirty="0">
                <a:solidFill>
                  <a:srgbClr val="002E70"/>
                </a:solidFill>
                <a:latin typeface="Calibri"/>
                <a:cs typeface="Calibri"/>
              </a:rPr>
              <a:t>need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60" dirty="0">
                <a:solidFill>
                  <a:srgbClr val="002E70"/>
                </a:solidFill>
                <a:latin typeface="Calibri"/>
                <a:cs typeface="Calibri"/>
              </a:rPr>
              <a:t>to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75" dirty="0">
                <a:solidFill>
                  <a:srgbClr val="002E70"/>
                </a:solidFill>
                <a:latin typeface="Calibri"/>
                <a:cs typeface="Calibri"/>
              </a:rPr>
              <a:t>find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25" dirty="0">
                <a:solidFill>
                  <a:srgbClr val="002E70"/>
                </a:solidFill>
                <a:latin typeface="Calibri"/>
                <a:cs typeface="Calibri"/>
              </a:rPr>
              <a:t>success</a:t>
            </a:r>
            <a:r>
              <a:rPr sz="1900" spc="9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25" dirty="0">
                <a:solidFill>
                  <a:srgbClr val="002E70"/>
                </a:solidFill>
                <a:latin typeface="Calibri"/>
                <a:cs typeface="Calibri"/>
              </a:rPr>
              <a:t>–ideas,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90" dirty="0">
                <a:solidFill>
                  <a:srgbClr val="002E70"/>
                </a:solidFill>
                <a:latin typeface="Calibri"/>
                <a:cs typeface="Calibri"/>
              </a:rPr>
              <a:t>connections,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40" dirty="0">
                <a:solidFill>
                  <a:srgbClr val="002E70"/>
                </a:solidFill>
                <a:latin typeface="Calibri"/>
                <a:cs typeface="Calibri"/>
              </a:rPr>
              <a:t>and </a:t>
            </a:r>
            <a:r>
              <a:rPr sz="1900" spc="180" dirty="0">
                <a:solidFill>
                  <a:srgbClr val="002E70"/>
                </a:solidFill>
                <a:latin typeface="Calibri"/>
                <a:cs typeface="Calibri"/>
              </a:rPr>
              <a:t>practical</a:t>
            </a:r>
            <a:r>
              <a:rPr sz="1900" spc="80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10" dirty="0">
                <a:solidFill>
                  <a:srgbClr val="002E70"/>
                </a:solidFill>
                <a:latin typeface="Calibri"/>
                <a:cs typeface="Calibri"/>
              </a:rPr>
              <a:t>skills.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14" dirty="0">
                <a:solidFill>
                  <a:srgbClr val="002E70"/>
                </a:solidFill>
                <a:latin typeface="Calibri"/>
                <a:cs typeface="Calibri"/>
              </a:rPr>
              <a:t>It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30" dirty="0">
                <a:solidFill>
                  <a:srgbClr val="002E70"/>
                </a:solidFill>
                <a:latin typeface="Calibri"/>
                <a:cs typeface="Calibri"/>
              </a:rPr>
              <a:t>is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25" dirty="0">
                <a:solidFill>
                  <a:srgbClr val="002E70"/>
                </a:solidFill>
                <a:latin typeface="Calibri"/>
                <a:cs typeface="Calibri"/>
              </a:rPr>
              <a:t>both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95" dirty="0">
                <a:solidFill>
                  <a:srgbClr val="002E70"/>
                </a:solidFill>
                <a:latin typeface="Calibri"/>
                <a:cs typeface="Calibri"/>
              </a:rPr>
              <a:t>inspiring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65" dirty="0">
                <a:solidFill>
                  <a:srgbClr val="002E70"/>
                </a:solidFill>
                <a:latin typeface="Calibri"/>
                <a:cs typeface="Calibri"/>
              </a:rPr>
              <a:t>and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229" dirty="0">
                <a:solidFill>
                  <a:srgbClr val="002E70"/>
                </a:solidFill>
                <a:latin typeface="Calibri"/>
                <a:cs typeface="Calibri"/>
              </a:rPr>
              <a:t>hands-</a:t>
            </a:r>
            <a:r>
              <a:rPr sz="1900" spc="235" dirty="0">
                <a:solidFill>
                  <a:srgbClr val="002E70"/>
                </a:solidFill>
                <a:latin typeface="Calibri"/>
                <a:cs typeface="Calibri"/>
              </a:rPr>
              <a:t>on</a:t>
            </a:r>
            <a:r>
              <a:rPr sz="1900" spc="85" dirty="0">
                <a:solidFill>
                  <a:srgbClr val="002E70"/>
                </a:solidFill>
                <a:latin typeface="Calibri"/>
                <a:cs typeface="Calibri"/>
              </a:rPr>
              <a:t> </a:t>
            </a:r>
            <a:r>
              <a:rPr sz="1900" spc="160" dirty="0">
                <a:solidFill>
                  <a:srgbClr val="002E70"/>
                </a:solidFill>
                <a:latin typeface="Calibri"/>
                <a:cs typeface="Calibri"/>
              </a:rPr>
              <a:t>learning.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81276" y="238426"/>
            <a:ext cx="4725670" cy="770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850" spc="855" dirty="0">
                <a:solidFill>
                  <a:srgbClr val="187DC2"/>
                </a:solidFill>
              </a:rPr>
              <a:t>SOAHR</a:t>
            </a:r>
            <a:r>
              <a:rPr sz="4850" spc="335" dirty="0">
                <a:solidFill>
                  <a:srgbClr val="187DC2"/>
                </a:solidFill>
              </a:rPr>
              <a:t> </a:t>
            </a:r>
            <a:r>
              <a:rPr sz="4850" spc="660" dirty="0">
                <a:solidFill>
                  <a:srgbClr val="187DC2"/>
                </a:solidFill>
              </a:rPr>
              <a:t>Blurbs</a:t>
            </a:r>
            <a:endParaRPr sz="485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574632"/>
            <a:ext cx="18287999" cy="71236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55" dirty="0"/>
              <a:t>SHRM-</a:t>
            </a:r>
            <a:r>
              <a:rPr spc="420" dirty="0"/>
              <a:t>ATLANTA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95" dirty="0"/>
              <a:t>#SOAHR2023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375" y="2904374"/>
            <a:ext cx="6981972" cy="52364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05362" cy="316006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96468" y="1164474"/>
            <a:ext cx="8900932" cy="428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pc="545" dirty="0"/>
              <a:t>How</a:t>
            </a:r>
            <a:r>
              <a:rPr spc="215" dirty="0"/>
              <a:t> </a:t>
            </a:r>
            <a:r>
              <a:rPr spc="360" dirty="0"/>
              <a:t>to</a:t>
            </a:r>
            <a:r>
              <a:rPr spc="220" dirty="0"/>
              <a:t> </a:t>
            </a:r>
            <a:r>
              <a:rPr lang="en-US" spc="220" dirty="0"/>
              <a:t>p</a:t>
            </a:r>
            <a:r>
              <a:rPr spc="425" dirty="0"/>
              <a:t>ost</a:t>
            </a:r>
            <a:r>
              <a:rPr spc="215" dirty="0"/>
              <a:t> </a:t>
            </a:r>
            <a:r>
              <a:rPr spc="430" dirty="0"/>
              <a:t>on </a:t>
            </a:r>
            <a:r>
              <a:rPr spc="405" dirty="0"/>
              <a:t>your</a:t>
            </a:r>
            <a:r>
              <a:rPr spc="225" dirty="0"/>
              <a:t> </a:t>
            </a:r>
            <a:r>
              <a:rPr spc="390" dirty="0"/>
              <a:t>social</a:t>
            </a:r>
            <a:r>
              <a:rPr spc="229" dirty="0"/>
              <a:t> </a:t>
            </a:r>
            <a:r>
              <a:rPr spc="470" dirty="0"/>
              <a:t>media</a:t>
            </a:r>
            <a:r>
              <a:rPr spc="225" dirty="0"/>
              <a:t> </a:t>
            </a:r>
            <a:r>
              <a:rPr spc="450" dirty="0"/>
              <a:t>channels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pc="285" dirty="0"/>
              <a:t>LinkedIn</a:t>
            </a:r>
          </a:p>
          <a:p>
            <a:pPr marL="12700" marR="142240">
              <a:lnSpc>
                <a:spcPct val="119200"/>
              </a:lnSpc>
            </a:pPr>
            <a:r>
              <a:rPr b="0" u="none" spc="225" dirty="0">
                <a:latin typeface="Calibri"/>
                <a:cs typeface="Calibri"/>
              </a:rPr>
              <a:t>Please</a:t>
            </a:r>
            <a:r>
              <a:rPr b="0" u="none" spc="100" dirty="0">
                <a:latin typeface="Calibri"/>
                <a:cs typeface="Calibri"/>
              </a:rPr>
              <a:t> </a:t>
            </a:r>
            <a:r>
              <a:rPr b="0" u="none" spc="275" dirty="0">
                <a:latin typeface="Calibri"/>
                <a:cs typeface="Calibri"/>
              </a:rPr>
              <a:t>tag</a:t>
            </a:r>
            <a:r>
              <a:rPr b="0" u="none" spc="100" dirty="0">
                <a:latin typeface="Calibri"/>
                <a:cs typeface="Calibri"/>
              </a:rPr>
              <a:t> </a:t>
            </a:r>
            <a:r>
              <a:rPr b="0" u="none" spc="285" dirty="0">
                <a:latin typeface="Calibri"/>
                <a:cs typeface="Calibri"/>
              </a:rPr>
              <a:t>SHRM-</a:t>
            </a:r>
            <a:r>
              <a:rPr b="0" u="none" spc="200" dirty="0">
                <a:latin typeface="Calibri"/>
                <a:cs typeface="Calibri"/>
              </a:rPr>
              <a:t>Atlanta</a:t>
            </a:r>
            <a:r>
              <a:rPr b="0" u="none" spc="100" dirty="0">
                <a:latin typeface="Calibri"/>
                <a:cs typeface="Calibri"/>
              </a:rPr>
              <a:t> </a:t>
            </a:r>
            <a:r>
              <a:rPr b="0" u="none" spc="180" dirty="0">
                <a:latin typeface="Calibri"/>
                <a:cs typeface="Calibri"/>
              </a:rPr>
              <a:t>(by</a:t>
            </a:r>
            <a:r>
              <a:rPr b="0" u="none" spc="100" dirty="0">
                <a:latin typeface="Calibri"/>
                <a:cs typeface="Calibri"/>
              </a:rPr>
              <a:t> </a:t>
            </a:r>
            <a:r>
              <a:rPr b="0" u="none" spc="210" dirty="0">
                <a:latin typeface="Calibri"/>
                <a:cs typeface="Calibri"/>
              </a:rPr>
              <a:t>inserting</a:t>
            </a:r>
            <a:r>
              <a:rPr b="0" u="none" spc="100" dirty="0">
                <a:latin typeface="Calibri"/>
                <a:cs typeface="Calibri"/>
              </a:rPr>
              <a:t> </a:t>
            </a:r>
            <a:r>
              <a:rPr b="0" u="none" spc="225" dirty="0">
                <a:latin typeface="Calibri"/>
                <a:cs typeface="Calibri"/>
              </a:rPr>
              <a:t>the</a:t>
            </a:r>
            <a:r>
              <a:rPr b="0" u="none" spc="10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‘@’</a:t>
            </a:r>
            <a:r>
              <a:rPr b="0" u="none" spc="100" dirty="0">
                <a:latin typeface="Calibri"/>
                <a:cs typeface="Calibri"/>
              </a:rPr>
              <a:t> </a:t>
            </a:r>
            <a:r>
              <a:rPr b="0" u="none" spc="250" dirty="0">
                <a:latin typeface="Calibri"/>
                <a:cs typeface="Calibri"/>
              </a:rPr>
              <a:t>symbol</a:t>
            </a:r>
            <a:r>
              <a:rPr b="0" u="none" spc="100" dirty="0">
                <a:latin typeface="Calibri"/>
                <a:cs typeface="Calibri"/>
              </a:rPr>
              <a:t> </a:t>
            </a:r>
            <a:r>
              <a:rPr b="0" u="none" spc="285" dirty="0">
                <a:latin typeface="Calibri"/>
                <a:cs typeface="Calibri"/>
              </a:rPr>
              <a:t>and</a:t>
            </a:r>
            <a:r>
              <a:rPr b="0" u="none" spc="100" dirty="0">
                <a:latin typeface="Calibri"/>
                <a:cs typeface="Calibri"/>
              </a:rPr>
              <a:t> </a:t>
            </a:r>
            <a:r>
              <a:rPr b="0" u="none" spc="235" dirty="0">
                <a:latin typeface="Calibri"/>
                <a:cs typeface="Calibri"/>
              </a:rPr>
              <a:t>typing </a:t>
            </a:r>
            <a:r>
              <a:rPr b="0" u="none" spc="225" dirty="0">
                <a:latin typeface="Calibri"/>
                <a:cs typeface="Calibri"/>
              </a:rPr>
              <a:t>‘SHRM-</a:t>
            </a:r>
            <a:r>
              <a:rPr b="0" u="none" spc="135" dirty="0">
                <a:latin typeface="Calibri"/>
                <a:cs typeface="Calibri"/>
              </a:rPr>
              <a:t>Atlanta’,</a:t>
            </a:r>
            <a:r>
              <a:rPr b="0" u="none" spc="85" dirty="0">
                <a:latin typeface="Calibri"/>
                <a:cs typeface="Calibri"/>
              </a:rPr>
              <a:t> </a:t>
            </a:r>
            <a:r>
              <a:rPr b="0" u="none" spc="235" dirty="0">
                <a:latin typeface="Calibri"/>
                <a:cs typeface="Calibri"/>
              </a:rPr>
              <a:t>a</a:t>
            </a:r>
            <a:r>
              <a:rPr b="0" u="none" spc="85" dirty="0">
                <a:latin typeface="Calibri"/>
                <a:cs typeface="Calibri"/>
              </a:rPr>
              <a:t> </a:t>
            </a:r>
            <a:r>
              <a:rPr b="0" u="none" spc="260" dirty="0">
                <a:latin typeface="Calibri"/>
                <a:cs typeface="Calibri"/>
              </a:rPr>
              <a:t>dropdown</a:t>
            </a:r>
            <a:r>
              <a:rPr b="0" u="none" spc="90" dirty="0">
                <a:latin typeface="Calibri"/>
                <a:cs typeface="Calibri"/>
              </a:rPr>
              <a:t> </a:t>
            </a:r>
            <a:r>
              <a:rPr b="0" u="none" spc="240" dirty="0">
                <a:latin typeface="Calibri"/>
                <a:cs typeface="Calibri"/>
              </a:rPr>
              <a:t>box</a:t>
            </a:r>
            <a:r>
              <a:rPr b="0" u="none" spc="85" dirty="0">
                <a:latin typeface="Calibri"/>
                <a:cs typeface="Calibri"/>
              </a:rPr>
              <a:t> </a:t>
            </a:r>
            <a:r>
              <a:rPr b="0" u="none" spc="215" dirty="0">
                <a:latin typeface="Calibri"/>
                <a:cs typeface="Calibri"/>
              </a:rPr>
              <a:t>with</a:t>
            </a:r>
            <a:r>
              <a:rPr b="0" u="none" spc="90" dirty="0">
                <a:latin typeface="Calibri"/>
                <a:cs typeface="Calibri"/>
              </a:rPr>
              <a:t> </a:t>
            </a:r>
            <a:r>
              <a:rPr b="0" u="none" spc="225" dirty="0">
                <a:latin typeface="Calibri"/>
                <a:cs typeface="Calibri"/>
              </a:rPr>
              <a:t>the</a:t>
            </a:r>
            <a:r>
              <a:rPr b="0" u="none" spc="85" dirty="0">
                <a:latin typeface="Calibri"/>
                <a:cs typeface="Calibri"/>
              </a:rPr>
              <a:t> </a:t>
            </a:r>
            <a:r>
              <a:rPr b="0" u="none" spc="204" dirty="0">
                <a:latin typeface="Calibri"/>
                <a:cs typeface="Calibri"/>
              </a:rPr>
              <a:t>proper</a:t>
            </a:r>
            <a:r>
              <a:rPr b="0" u="none" spc="90" dirty="0">
                <a:latin typeface="Calibri"/>
                <a:cs typeface="Calibri"/>
              </a:rPr>
              <a:t> </a:t>
            </a:r>
            <a:r>
              <a:rPr b="0" u="none" spc="275" dirty="0">
                <a:latin typeface="Calibri"/>
                <a:cs typeface="Calibri"/>
              </a:rPr>
              <a:t>tag</a:t>
            </a:r>
            <a:r>
              <a:rPr b="0" u="none" spc="85" dirty="0">
                <a:latin typeface="Calibri"/>
                <a:cs typeface="Calibri"/>
              </a:rPr>
              <a:t> </a:t>
            </a:r>
            <a:r>
              <a:rPr b="0" u="none" spc="140" dirty="0">
                <a:latin typeface="Calibri"/>
                <a:cs typeface="Calibri"/>
              </a:rPr>
              <a:t>will</a:t>
            </a:r>
            <a:r>
              <a:rPr b="0" u="none" spc="90" dirty="0">
                <a:latin typeface="Calibri"/>
                <a:cs typeface="Calibri"/>
              </a:rPr>
              <a:t> </a:t>
            </a:r>
            <a:r>
              <a:rPr b="0" u="none" spc="240" dirty="0">
                <a:latin typeface="Calibri"/>
                <a:cs typeface="Calibri"/>
              </a:rPr>
              <a:t>show </a:t>
            </a:r>
            <a:r>
              <a:rPr b="0" u="none" spc="175" dirty="0">
                <a:latin typeface="Calibri"/>
                <a:cs typeface="Calibri"/>
              </a:rPr>
              <a:t>up,</a:t>
            </a:r>
            <a:r>
              <a:rPr b="0" u="none" spc="90" dirty="0">
                <a:latin typeface="Calibri"/>
                <a:cs typeface="Calibri"/>
              </a:rPr>
              <a:t> </a:t>
            </a:r>
            <a:r>
              <a:rPr b="0" u="none" spc="190" dirty="0">
                <a:latin typeface="Calibri"/>
                <a:cs typeface="Calibri"/>
              </a:rPr>
              <a:t>select</a:t>
            </a:r>
            <a:r>
              <a:rPr b="0" u="none" spc="90" dirty="0">
                <a:latin typeface="Calibri"/>
                <a:cs typeface="Calibri"/>
              </a:rPr>
              <a:t> </a:t>
            </a:r>
            <a:r>
              <a:rPr b="0" u="none" spc="225" dirty="0">
                <a:latin typeface="Calibri"/>
                <a:cs typeface="Calibri"/>
              </a:rPr>
              <a:t>‘SHRM-</a:t>
            </a:r>
            <a:r>
              <a:rPr b="0" u="none" spc="165" dirty="0">
                <a:latin typeface="Calibri"/>
                <a:cs typeface="Calibri"/>
              </a:rPr>
              <a:t>Atlanta’</a:t>
            </a:r>
            <a:r>
              <a:rPr b="0" u="none" spc="90" dirty="0">
                <a:latin typeface="Calibri"/>
                <a:cs typeface="Calibri"/>
              </a:rPr>
              <a:t> </a:t>
            </a:r>
            <a:r>
              <a:rPr b="0" u="none" spc="195" dirty="0">
                <a:latin typeface="Calibri"/>
                <a:cs typeface="Calibri"/>
              </a:rPr>
              <a:t>in</a:t>
            </a:r>
            <a:r>
              <a:rPr b="0" u="none" spc="95" dirty="0">
                <a:latin typeface="Calibri"/>
                <a:cs typeface="Calibri"/>
              </a:rPr>
              <a:t> </a:t>
            </a:r>
            <a:r>
              <a:rPr b="0" u="none" spc="195" dirty="0">
                <a:latin typeface="Calibri"/>
                <a:cs typeface="Calibri"/>
              </a:rPr>
              <a:t>your</a:t>
            </a:r>
            <a:r>
              <a:rPr b="0" u="none" spc="90" dirty="0">
                <a:latin typeface="Calibri"/>
                <a:cs typeface="Calibri"/>
              </a:rPr>
              <a:t> </a:t>
            </a:r>
            <a:r>
              <a:rPr b="0" u="none" spc="140" dirty="0">
                <a:latin typeface="Calibri"/>
                <a:cs typeface="Calibri"/>
              </a:rPr>
              <a:t>post.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pc="315" dirty="0"/>
              <a:t>Facebook</a:t>
            </a: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950" b="0" u="none" spc="300" dirty="0">
                <a:latin typeface="Calibri"/>
                <a:cs typeface="Calibri"/>
              </a:rPr>
              <a:t>Be</a:t>
            </a:r>
            <a:r>
              <a:rPr sz="1950" b="0" u="none" spc="70" dirty="0">
                <a:latin typeface="Calibri"/>
                <a:cs typeface="Calibri"/>
              </a:rPr>
              <a:t> </a:t>
            </a:r>
            <a:r>
              <a:rPr sz="1950" b="0" u="none" spc="185" dirty="0">
                <a:latin typeface="Calibri"/>
                <a:cs typeface="Calibri"/>
              </a:rPr>
              <a:t>sure</a:t>
            </a:r>
            <a:r>
              <a:rPr sz="1950" b="0" u="none" spc="75" dirty="0">
                <a:latin typeface="Calibri"/>
                <a:cs typeface="Calibri"/>
              </a:rPr>
              <a:t> </a:t>
            </a:r>
            <a:r>
              <a:rPr sz="1950" b="0" u="none" spc="155" dirty="0">
                <a:latin typeface="Calibri"/>
                <a:cs typeface="Calibri"/>
              </a:rPr>
              <a:t>to</a:t>
            </a:r>
            <a:r>
              <a:rPr sz="1950" b="0" u="none" spc="75" dirty="0">
                <a:latin typeface="Calibri"/>
                <a:cs typeface="Calibri"/>
              </a:rPr>
              <a:t> </a:t>
            </a:r>
            <a:r>
              <a:rPr sz="1950" b="0" u="none" spc="260" dirty="0">
                <a:latin typeface="Calibri"/>
                <a:cs typeface="Calibri"/>
              </a:rPr>
              <a:t>mark</a:t>
            </a:r>
            <a:r>
              <a:rPr sz="1950" b="0" u="none" spc="75" dirty="0">
                <a:latin typeface="Calibri"/>
                <a:cs typeface="Calibri"/>
              </a:rPr>
              <a:t> </a:t>
            </a:r>
            <a:r>
              <a:rPr sz="1950" b="0" u="none" spc="180" dirty="0">
                <a:latin typeface="Calibri"/>
                <a:cs typeface="Calibri"/>
              </a:rPr>
              <a:t>that</a:t>
            </a:r>
            <a:r>
              <a:rPr sz="1950" b="0" u="none" spc="75" dirty="0">
                <a:latin typeface="Calibri"/>
                <a:cs typeface="Calibri"/>
              </a:rPr>
              <a:t> </a:t>
            </a:r>
            <a:r>
              <a:rPr sz="1950" b="0" u="none" spc="204" dirty="0">
                <a:latin typeface="Calibri"/>
                <a:cs typeface="Calibri"/>
              </a:rPr>
              <a:t>you</a:t>
            </a:r>
            <a:r>
              <a:rPr sz="1950" b="0" u="none" spc="75" dirty="0">
                <a:latin typeface="Calibri"/>
                <a:cs typeface="Calibri"/>
              </a:rPr>
              <a:t> </a:t>
            </a:r>
            <a:r>
              <a:rPr sz="1950" b="0" u="none" spc="160" dirty="0">
                <a:latin typeface="Calibri"/>
                <a:cs typeface="Calibri"/>
              </a:rPr>
              <a:t>are</a:t>
            </a:r>
            <a:r>
              <a:rPr sz="1950" b="0" u="none" spc="70" dirty="0">
                <a:latin typeface="Calibri"/>
                <a:cs typeface="Calibri"/>
              </a:rPr>
              <a:t> </a:t>
            </a:r>
            <a:r>
              <a:rPr sz="1950" b="0" u="none" spc="170" dirty="0">
                <a:latin typeface="Calibri"/>
                <a:cs typeface="Calibri"/>
              </a:rPr>
              <a:t>“going”</a:t>
            </a:r>
            <a:r>
              <a:rPr sz="1950" b="0" u="none" spc="75" dirty="0">
                <a:latin typeface="Calibri"/>
                <a:cs typeface="Calibri"/>
              </a:rPr>
              <a:t> </a:t>
            </a:r>
            <a:r>
              <a:rPr sz="1950" b="0" u="none" spc="155" dirty="0">
                <a:latin typeface="Calibri"/>
                <a:cs typeface="Calibri"/>
              </a:rPr>
              <a:t>to</a:t>
            </a:r>
            <a:r>
              <a:rPr sz="1950" b="0" u="none" spc="75" dirty="0">
                <a:latin typeface="Calibri"/>
                <a:cs typeface="Calibri"/>
              </a:rPr>
              <a:t> </a:t>
            </a:r>
            <a:r>
              <a:rPr sz="1950" b="0" u="none" spc="310" dirty="0">
                <a:latin typeface="Calibri"/>
                <a:cs typeface="Calibri"/>
              </a:rPr>
              <a:t>SOAHR</a:t>
            </a:r>
            <a:r>
              <a:rPr sz="1950" b="0" u="none" spc="75" dirty="0">
                <a:latin typeface="Calibri"/>
                <a:cs typeface="Calibri"/>
              </a:rPr>
              <a:t> </a:t>
            </a:r>
            <a:r>
              <a:rPr sz="1950" b="0" u="none" spc="229" dirty="0">
                <a:latin typeface="Calibri"/>
                <a:cs typeface="Calibri"/>
              </a:rPr>
              <a:t>on</a:t>
            </a:r>
            <a:r>
              <a:rPr sz="1950" b="0" u="none" spc="75" dirty="0">
                <a:latin typeface="Calibri"/>
                <a:cs typeface="Calibri"/>
              </a:rPr>
              <a:t> </a:t>
            </a:r>
            <a:r>
              <a:rPr sz="1950" b="0" u="none" spc="200" dirty="0">
                <a:latin typeface="Calibri"/>
                <a:cs typeface="Calibri"/>
              </a:rPr>
              <a:t>the</a:t>
            </a:r>
            <a:r>
              <a:rPr sz="1950" b="0" u="none" spc="75" dirty="0">
                <a:latin typeface="Calibri"/>
                <a:cs typeface="Calibri"/>
              </a:rPr>
              <a:t> </a:t>
            </a:r>
            <a:r>
              <a:rPr sz="1950" b="0" u="none" spc="220" dirty="0">
                <a:latin typeface="Calibri"/>
                <a:cs typeface="Calibri"/>
              </a:rPr>
              <a:t>Event</a:t>
            </a:r>
            <a:r>
              <a:rPr sz="1950" b="0" u="none" spc="70" dirty="0">
                <a:latin typeface="Calibri"/>
                <a:cs typeface="Calibri"/>
              </a:rPr>
              <a:t> </a:t>
            </a:r>
            <a:r>
              <a:rPr sz="1950" b="0" u="none" spc="225" dirty="0">
                <a:latin typeface="Calibri"/>
                <a:cs typeface="Calibri"/>
              </a:rPr>
              <a:t>Facebook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lang="en-US" sz="1950" u="none" spc="300" dirty="0"/>
              <a:t>page</a:t>
            </a:r>
            <a:r>
              <a:rPr lang="en-US" sz="1950" u="none" spc="100" dirty="0"/>
              <a:t>:</a:t>
            </a:r>
            <a:r>
              <a:rPr lang="en-US" sz="1950" u="none" spc="210" dirty="0"/>
              <a:t> </a:t>
            </a:r>
            <a:r>
              <a:rPr sz="1950" spc="165" dirty="0">
                <a:hlinkClick r:id="rId4"/>
              </a:rPr>
              <a:t>https://www.facebook.com/events/183311407706559</a:t>
            </a:r>
            <a:r>
              <a:rPr sz="1950" u="none" spc="165" dirty="0">
                <a:hlinkClick r:id="rId4"/>
              </a:rPr>
              <a:t>7</a:t>
            </a:r>
            <a:endParaRPr sz="1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/>
          </a:p>
          <a:p>
            <a:pPr marL="12700" marR="5080">
              <a:lnSpc>
                <a:spcPct val="116300"/>
              </a:lnSpc>
              <a:spcBef>
                <a:spcPts val="5"/>
              </a:spcBef>
            </a:pPr>
            <a:r>
              <a:rPr b="0" u="none" spc="225" dirty="0">
                <a:latin typeface="Calibri"/>
                <a:cs typeface="Calibri"/>
              </a:rPr>
              <a:t>Please</a:t>
            </a:r>
            <a:r>
              <a:rPr b="0" u="none" spc="100" dirty="0">
                <a:latin typeface="Calibri"/>
                <a:cs typeface="Calibri"/>
              </a:rPr>
              <a:t> </a:t>
            </a:r>
            <a:r>
              <a:rPr b="0" u="none" spc="275" dirty="0">
                <a:latin typeface="Calibri"/>
                <a:cs typeface="Calibri"/>
              </a:rPr>
              <a:t>tag</a:t>
            </a:r>
            <a:r>
              <a:rPr b="0" u="none" spc="105" dirty="0">
                <a:latin typeface="Calibri"/>
                <a:cs typeface="Calibri"/>
              </a:rPr>
              <a:t> </a:t>
            </a:r>
            <a:r>
              <a:rPr b="0" u="none" spc="285" dirty="0">
                <a:latin typeface="Calibri"/>
                <a:cs typeface="Calibri"/>
              </a:rPr>
              <a:t>SHRM-</a:t>
            </a:r>
            <a:r>
              <a:rPr b="0" u="none" spc="200" dirty="0">
                <a:latin typeface="Calibri"/>
                <a:cs typeface="Calibri"/>
              </a:rPr>
              <a:t>Atlanta</a:t>
            </a:r>
            <a:r>
              <a:rPr b="0" u="none" spc="100" dirty="0">
                <a:latin typeface="Calibri"/>
                <a:cs typeface="Calibri"/>
              </a:rPr>
              <a:t> </a:t>
            </a:r>
            <a:r>
              <a:rPr b="0" u="none" spc="180" dirty="0">
                <a:latin typeface="Calibri"/>
                <a:cs typeface="Calibri"/>
              </a:rPr>
              <a:t>(by</a:t>
            </a:r>
            <a:r>
              <a:rPr b="0" u="none" spc="105" dirty="0">
                <a:latin typeface="Calibri"/>
                <a:cs typeface="Calibri"/>
              </a:rPr>
              <a:t> </a:t>
            </a:r>
            <a:r>
              <a:rPr b="0" u="none" spc="210" dirty="0">
                <a:latin typeface="Calibri"/>
                <a:cs typeface="Calibri"/>
              </a:rPr>
              <a:t>inserting</a:t>
            </a:r>
            <a:r>
              <a:rPr b="0" u="none" spc="100" dirty="0">
                <a:latin typeface="Calibri"/>
                <a:cs typeface="Calibri"/>
              </a:rPr>
              <a:t> </a:t>
            </a:r>
            <a:r>
              <a:rPr b="0" u="none" spc="225" dirty="0">
                <a:latin typeface="Calibri"/>
                <a:cs typeface="Calibri"/>
              </a:rPr>
              <a:t>the</a:t>
            </a:r>
            <a:r>
              <a:rPr b="0" u="none" spc="10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‘@’</a:t>
            </a:r>
            <a:r>
              <a:rPr b="0" u="none" spc="100" dirty="0">
                <a:latin typeface="Calibri"/>
                <a:cs typeface="Calibri"/>
              </a:rPr>
              <a:t> </a:t>
            </a:r>
            <a:r>
              <a:rPr b="0" u="none" spc="254" dirty="0">
                <a:latin typeface="Calibri"/>
                <a:cs typeface="Calibri"/>
              </a:rPr>
              <a:t>symbol</a:t>
            </a:r>
            <a:r>
              <a:rPr b="0" u="none" spc="105" dirty="0">
                <a:latin typeface="Calibri"/>
                <a:cs typeface="Calibri"/>
              </a:rPr>
              <a:t> </a:t>
            </a:r>
            <a:r>
              <a:rPr b="0" u="none" spc="290" dirty="0">
                <a:latin typeface="Calibri"/>
                <a:cs typeface="Calibri"/>
              </a:rPr>
              <a:t>and</a:t>
            </a:r>
            <a:r>
              <a:rPr b="0" u="none" spc="105" dirty="0">
                <a:latin typeface="Calibri"/>
                <a:cs typeface="Calibri"/>
              </a:rPr>
              <a:t> </a:t>
            </a:r>
            <a:r>
              <a:rPr b="0" u="none" spc="235" dirty="0">
                <a:latin typeface="Calibri"/>
                <a:cs typeface="Calibri"/>
              </a:rPr>
              <a:t>typing </a:t>
            </a:r>
            <a:r>
              <a:rPr b="0" u="none" spc="225" dirty="0">
                <a:latin typeface="Calibri"/>
                <a:cs typeface="Calibri"/>
              </a:rPr>
              <a:t>‘SHRM-</a:t>
            </a:r>
            <a:r>
              <a:rPr b="0" u="none" spc="135" dirty="0">
                <a:latin typeface="Calibri"/>
                <a:cs typeface="Calibri"/>
              </a:rPr>
              <a:t>Atlanta’,</a:t>
            </a:r>
            <a:r>
              <a:rPr b="0" u="none" spc="85" dirty="0">
                <a:latin typeface="Calibri"/>
                <a:cs typeface="Calibri"/>
              </a:rPr>
              <a:t> </a:t>
            </a:r>
            <a:r>
              <a:rPr b="0" u="none" spc="235" dirty="0">
                <a:latin typeface="Calibri"/>
                <a:cs typeface="Calibri"/>
              </a:rPr>
              <a:t>a</a:t>
            </a:r>
            <a:r>
              <a:rPr b="0" u="none" spc="90" dirty="0">
                <a:latin typeface="Calibri"/>
                <a:cs typeface="Calibri"/>
              </a:rPr>
              <a:t> </a:t>
            </a:r>
            <a:r>
              <a:rPr b="0" u="none" spc="265" dirty="0">
                <a:latin typeface="Calibri"/>
                <a:cs typeface="Calibri"/>
              </a:rPr>
              <a:t>dropdown</a:t>
            </a:r>
            <a:r>
              <a:rPr b="0" u="none" spc="85" dirty="0">
                <a:latin typeface="Calibri"/>
                <a:cs typeface="Calibri"/>
              </a:rPr>
              <a:t> </a:t>
            </a:r>
            <a:r>
              <a:rPr b="0" u="none" spc="245" dirty="0">
                <a:latin typeface="Calibri"/>
                <a:cs typeface="Calibri"/>
              </a:rPr>
              <a:t>box</a:t>
            </a:r>
            <a:r>
              <a:rPr b="0" u="none" spc="90" dirty="0">
                <a:latin typeface="Calibri"/>
                <a:cs typeface="Calibri"/>
              </a:rPr>
              <a:t> </a:t>
            </a:r>
            <a:r>
              <a:rPr b="0" u="none" spc="215" dirty="0">
                <a:latin typeface="Calibri"/>
                <a:cs typeface="Calibri"/>
              </a:rPr>
              <a:t>with</a:t>
            </a:r>
            <a:r>
              <a:rPr b="0" u="none" spc="90" dirty="0">
                <a:latin typeface="Calibri"/>
                <a:cs typeface="Calibri"/>
              </a:rPr>
              <a:t> </a:t>
            </a:r>
            <a:r>
              <a:rPr b="0" u="none" spc="225" dirty="0">
                <a:latin typeface="Calibri"/>
                <a:cs typeface="Calibri"/>
              </a:rPr>
              <a:t>the</a:t>
            </a:r>
            <a:r>
              <a:rPr b="0" u="none" spc="85" dirty="0">
                <a:latin typeface="Calibri"/>
                <a:cs typeface="Calibri"/>
              </a:rPr>
              <a:t> </a:t>
            </a:r>
            <a:r>
              <a:rPr b="0" u="none" spc="210" dirty="0">
                <a:latin typeface="Calibri"/>
                <a:cs typeface="Calibri"/>
              </a:rPr>
              <a:t>proper</a:t>
            </a:r>
            <a:r>
              <a:rPr b="0" u="none" spc="90" dirty="0">
                <a:latin typeface="Calibri"/>
                <a:cs typeface="Calibri"/>
              </a:rPr>
              <a:t> </a:t>
            </a:r>
            <a:r>
              <a:rPr b="0" u="none" spc="275" dirty="0">
                <a:latin typeface="Calibri"/>
                <a:cs typeface="Calibri"/>
              </a:rPr>
              <a:t>tag</a:t>
            </a:r>
            <a:r>
              <a:rPr b="0" u="none" spc="85" dirty="0">
                <a:latin typeface="Calibri"/>
                <a:cs typeface="Calibri"/>
              </a:rPr>
              <a:t> </a:t>
            </a:r>
            <a:r>
              <a:rPr b="0" u="none" spc="140" dirty="0">
                <a:latin typeface="Calibri"/>
                <a:cs typeface="Calibri"/>
              </a:rPr>
              <a:t>will</a:t>
            </a:r>
            <a:r>
              <a:rPr b="0" u="none" spc="90" dirty="0">
                <a:latin typeface="Calibri"/>
                <a:cs typeface="Calibri"/>
              </a:rPr>
              <a:t> </a:t>
            </a:r>
            <a:r>
              <a:rPr b="0" u="none" spc="260" dirty="0">
                <a:latin typeface="Calibri"/>
                <a:cs typeface="Calibri"/>
              </a:rPr>
              <a:t>show</a:t>
            </a:r>
            <a:r>
              <a:rPr b="0" u="none" spc="90" dirty="0">
                <a:latin typeface="Calibri"/>
                <a:cs typeface="Calibri"/>
              </a:rPr>
              <a:t> </a:t>
            </a:r>
            <a:r>
              <a:rPr b="0" u="none" spc="155" dirty="0">
                <a:latin typeface="Calibri"/>
                <a:cs typeface="Calibri"/>
              </a:rPr>
              <a:t>up, </a:t>
            </a:r>
            <a:r>
              <a:rPr b="0" u="none" spc="190" dirty="0">
                <a:latin typeface="Calibri"/>
                <a:cs typeface="Calibri"/>
              </a:rPr>
              <a:t>select</a:t>
            </a:r>
            <a:r>
              <a:rPr b="0" u="none" spc="95" dirty="0">
                <a:latin typeface="Calibri"/>
                <a:cs typeface="Calibri"/>
              </a:rPr>
              <a:t> </a:t>
            </a:r>
            <a:r>
              <a:rPr b="0" u="none" spc="225" dirty="0">
                <a:latin typeface="Calibri"/>
                <a:cs typeface="Calibri"/>
              </a:rPr>
              <a:t>‘SHRM-</a:t>
            </a:r>
            <a:r>
              <a:rPr b="0" u="none" spc="150" dirty="0">
                <a:latin typeface="Calibri"/>
                <a:cs typeface="Calibri"/>
              </a:rPr>
              <a:t>Atlanta’)</a:t>
            </a:r>
            <a:r>
              <a:rPr b="0" u="none" spc="95" dirty="0">
                <a:latin typeface="Calibri"/>
                <a:cs typeface="Calibri"/>
              </a:rPr>
              <a:t> </a:t>
            </a:r>
            <a:r>
              <a:rPr b="0" u="none" spc="195" dirty="0">
                <a:latin typeface="Calibri"/>
                <a:cs typeface="Calibri"/>
              </a:rPr>
              <a:t>in</a:t>
            </a:r>
            <a:r>
              <a:rPr b="0" u="none" spc="95" dirty="0">
                <a:latin typeface="Calibri"/>
                <a:cs typeface="Calibri"/>
              </a:rPr>
              <a:t> </a:t>
            </a:r>
            <a:r>
              <a:rPr b="0" u="none" spc="200" dirty="0">
                <a:latin typeface="Calibri"/>
                <a:cs typeface="Calibri"/>
              </a:rPr>
              <a:t>your</a:t>
            </a:r>
            <a:r>
              <a:rPr b="0" u="none" spc="95" dirty="0">
                <a:latin typeface="Calibri"/>
                <a:cs typeface="Calibri"/>
              </a:rPr>
              <a:t> </a:t>
            </a:r>
            <a:r>
              <a:rPr b="0" u="none" spc="145" dirty="0">
                <a:latin typeface="Calibri"/>
                <a:cs typeface="Calibri"/>
              </a:rPr>
              <a:t>post.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250" dirty="0"/>
              <a:t>Twitter</a:t>
            </a:r>
            <a:r>
              <a:rPr spc="114" dirty="0"/>
              <a:t> </a:t>
            </a:r>
            <a:r>
              <a:rPr dirty="0"/>
              <a:t>/</a:t>
            </a:r>
            <a:r>
              <a:rPr spc="120" dirty="0"/>
              <a:t> </a:t>
            </a:r>
            <a:r>
              <a:rPr spc="290" dirty="0"/>
              <a:t>Instagram</a:t>
            </a:r>
          </a:p>
          <a:p>
            <a:pPr marL="12700" marR="1877695">
              <a:lnSpc>
                <a:spcPct val="116300"/>
              </a:lnSpc>
              <a:spcBef>
                <a:spcPts val="145"/>
              </a:spcBef>
            </a:pPr>
            <a:r>
              <a:rPr b="0" u="none" spc="240" dirty="0"/>
              <a:t>Please</a:t>
            </a:r>
            <a:r>
              <a:rPr b="0" u="none" spc="114" dirty="0"/>
              <a:t> </a:t>
            </a:r>
            <a:r>
              <a:rPr b="0" u="none" spc="260" dirty="0"/>
              <a:t>use</a:t>
            </a:r>
            <a:r>
              <a:rPr b="0" u="none" spc="120" dirty="0"/>
              <a:t> </a:t>
            </a:r>
            <a:r>
              <a:rPr b="0" u="none" spc="305" dirty="0"/>
              <a:t>#SOAHR2023</a:t>
            </a:r>
            <a:r>
              <a:rPr b="0" u="none" spc="120" dirty="0"/>
              <a:t> </a:t>
            </a:r>
            <a:r>
              <a:rPr b="0" u="none" spc="285" dirty="0"/>
              <a:t>and</a:t>
            </a:r>
            <a:r>
              <a:rPr b="0" u="none" spc="120" dirty="0"/>
              <a:t> </a:t>
            </a:r>
            <a:r>
              <a:rPr b="0" u="none" spc="285" dirty="0"/>
              <a:t>tag</a:t>
            </a:r>
            <a:r>
              <a:rPr b="0" u="none" spc="114" dirty="0"/>
              <a:t> </a:t>
            </a:r>
            <a:r>
              <a:rPr b="0" u="none" spc="240" dirty="0"/>
              <a:t>@shrmatl</a:t>
            </a:r>
            <a:r>
              <a:rPr b="0" u="none" spc="120" dirty="0"/>
              <a:t> </a:t>
            </a:r>
            <a:r>
              <a:rPr b="0" u="none" spc="195" dirty="0"/>
              <a:t>in</a:t>
            </a:r>
            <a:r>
              <a:rPr b="0" u="none" spc="120" dirty="0"/>
              <a:t> </a:t>
            </a:r>
            <a:r>
              <a:rPr b="0" u="none" spc="195" dirty="0"/>
              <a:t>your </a:t>
            </a:r>
            <a:r>
              <a:rPr b="0" u="none" spc="240" dirty="0"/>
              <a:t>communications.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74635"/>
            <a:ext cx="18287999" cy="7123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31449" y="1"/>
            <a:ext cx="4056459" cy="31146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6000" y="1842784"/>
            <a:ext cx="15701644" cy="6838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b="1" spc="240" dirty="0">
                <a:latin typeface="Calibri"/>
                <a:cs typeface="Calibri"/>
              </a:rPr>
              <a:t>Subject</a:t>
            </a:r>
            <a:r>
              <a:rPr sz="1950" b="1" spc="114" dirty="0">
                <a:latin typeface="Calibri"/>
                <a:cs typeface="Calibri"/>
              </a:rPr>
              <a:t> </a:t>
            </a:r>
            <a:r>
              <a:rPr sz="1950" b="1" spc="185" dirty="0">
                <a:latin typeface="Calibri"/>
                <a:cs typeface="Calibri"/>
              </a:rPr>
              <a:t>Line:</a:t>
            </a:r>
            <a:r>
              <a:rPr sz="1950" b="1" spc="100" dirty="0">
                <a:latin typeface="Calibri"/>
                <a:cs typeface="Calibri"/>
              </a:rPr>
              <a:t> </a:t>
            </a:r>
            <a:r>
              <a:rPr sz="1950" b="1" spc="220" dirty="0">
                <a:latin typeface="Calibri"/>
                <a:cs typeface="Calibri"/>
              </a:rPr>
              <a:t>[INSERT</a:t>
            </a:r>
            <a:r>
              <a:rPr sz="1950" b="1" spc="95" dirty="0">
                <a:latin typeface="Calibri"/>
                <a:cs typeface="Calibri"/>
              </a:rPr>
              <a:t> </a:t>
            </a:r>
            <a:r>
              <a:rPr sz="1950" b="1" spc="280" dirty="0">
                <a:latin typeface="Calibri"/>
                <a:cs typeface="Calibri"/>
              </a:rPr>
              <a:t>YOUR</a:t>
            </a:r>
            <a:r>
              <a:rPr sz="1950" b="1" spc="100" dirty="0">
                <a:latin typeface="Calibri"/>
                <a:cs typeface="Calibri"/>
              </a:rPr>
              <a:t> </a:t>
            </a:r>
            <a:r>
              <a:rPr sz="1950" b="1" spc="250" dirty="0">
                <a:latin typeface="Calibri"/>
                <a:cs typeface="Calibri"/>
              </a:rPr>
              <a:t>COMPANY]</a:t>
            </a:r>
            <a:r>
              <a:rPr sz="1950" b="1" spc="105" dirty="0">
                <a:latin typeface="Calibri"/>
                <a:cs typeface="Calibri"/>
              </a:rPr>
              <a:t> </a:t>
            </a:r>
            <a:r>
              <a:rPr sz="1950" b="1" spc="145" dirty="0">
                <a:latin typeface="Calibri"/>
                <a:cs typeface="Calibri"/>
              </a:rPr>
              <a:t>is</a:t>
            </a:r>
            <a:r>
              <a:rPr sz="1950" b="1" spc="100" dirty="0">
                <a:latin typeface="Calibri"/>
                <a:cs typeface="Calibri"/>
              </a:rPr>
              <a:t> </a:t>
            </a:r>
            <a:r>
              <a:rPr sz="1950" b="1" spc="215" dirty="0">
                <a:latin typeface="Calibri"/>
                <a:cs typeface="Calibri"/>
              </a:rPr>
              <a:t>Exhibiting</a:t>
            </a:r>
            <a:r>
              <a:rPr sz="1950" b="1" spc="100" dirty="0">
                <a:latin typeface="Calibri"/>
                <a:cs typeface="Calibri"/>
              </a:rPr>
              <a:t> </a:t>
            </a:r>
            <a:r>
              <a:rPr sz="1950" b="1" spc="170" dirty="0">
                <a:latin typeface="Calibri"/>
                <a:cs typeface="Calibri"/>
              </a:rPr>
              <a:t>at</a:t>
            </a:r>
            <a:r>
              <a:rPr sz="1950" b="1" spc="105" dirty="0">
                <a:latin typeface="Calibri"/>
                <a:cs typeface="Calibri"/>
              </a:rPr>
              <a:t> </a:t>
            </a:r>
            <a:r>
              <a:rPr sz="1950" b="1" spc="305" dirty="0">
                <a:latin typeface="Calibri"/>
                <a:cs typeface="Calibri"/>
              </a:rPr>
              <a:t>SOAHR</a:t>
            </a:r>
            <a:r>
              <a:rPr sz="1950" b="1" spc="100" dirty="0">
                <a:latin typeface="Calibri"/>
                <a:cs typeface="Calibri"/>
              </a:rPr>
              <a:t> </a:t>
            </a:r>
            <a:r>
              <a:rPr sz="1950" b="1" spc="135" dirty="0">
                <a:latin typeface="Calibri"/>
                <a:cs typeface="Calibri"/>
              </a:rPr>
              <a:t>2023,</a:t>
            </a:r>
            <a:r>
              <a:rPr sz="1950" b="1" spc="105" dirty="0">
                <a:latin typeface="Calibri"/>
                <a:cs typeface="Calibri"/>
              </a:rPr>
              <a:t> </a:t>
            </a:r>
            <a:r>
              <a:rPr sz="1950" b="1" spc="240" dirty="0">
                <a:latin typeface="Calibri"/>
                <a:cs typeface="Calibri"/>
              </a:rPr>
              <a:t>SHRM-</a:t>
            </a:r>
            <a:r>
              <a:rPr sz="1950" b="1" spc="165" dirty="0">
                <a:latin typeface="Calibri"/>
                <a:cs typeface="Calibri"/>
              </a:rPr>
              <a:t>Atlanta’s</a:t>
            </a:r>
            <a:r>
              <a:rPr sz="1950" b="1" spc="100" dirty="0">
                <a:latin typeface="Calibri"/>
                <a:cs typeface="Calibri"/>
              </a:rPr>
              <a:t> </a:t>
            </a:r>
            <a:r>
              <a:rPr sz="1950" b="1" spc="325" dirty="0">
                <a:latin typeface="Calibri"/>
                <a:cs typeface="Calibri"/>
              </a:rPr>
              <a:t>HR</a:t>
            </a:r>
            <a:r>
              <a:rPr sz="1950" b="1" spc="100" dirty="0">
                <a:latin typeface="Calibri"/>
                <a:cs typeface="Calibri"/>
              </a:rPr>
              <a:t> </a:t>
            </a:r>
            <a:r>
              <a:rPr sz="1950" b="1" spc="215" dirty="0">
                <a:latin typeface="Calibri"/>
                <a:cs typeface="Calibri"/>
              </a:rPr>
              <a:t>Conference</a:t>
            </a:r>
            <a:endParaRPr sz="1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225" dirty="0">
                <a:latin typeface="Calibri"/>
                <a:cs typeface="Calibri"/>
              </a:rPr>
              <a:t>Dear</a:t>
            </a:r>
            <a:r>
              <a:rPr sz="1950" b="1" spc="105" dirty="0">
                <a:latin typeface="Calibri"/>
                <a:cs typeface="Calibri"/>
              </a:rPr>
              <a:t> </a:t>
            </a:r>
            <a:r>
              <a:rPr sz="1950" b="1" spc="220" dirty="0">
                <a:latin typeface="Calibri"/>
                <a:cs typeface="Calibri"/>
              </a:rPr>
              <a:t>[INSERT</a:t>
            </a:r>
            <a:r>
              <a:rPr sz="1950" b="1" spc="100" dirty="0">
                <a:latin typeface="Calibri"/>
                <a:cs typeface="Calibri"/>
              </a:rPr>
              <a:t> </a:t>
            </a:r>
            <a:r>
              <a:rPr sz="1950" b="1" spc="160" dirty="0">
                <a:latin typeface="Calibri"/>
                <a:cs typeface="Calibri"/>
              </a:rPr>
              <a:t>NAME],</a:t>
            </a:r>
            <a:endParaRPr sz="1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Calibri"/>
              <a:cs typeface="Calibri"/>
            </a:endParaRPr>
          </a:p>
          <a:p>
            <a:pPr marL="12700" marR="436245">
              <a:lnSpc>
                <a:spcPct val="114300"/>
              </a:lnSpc>
            </a:pPr>
            <a:r>
              <a:rPr sz="1750" spc="130" dirty="0">
                <a:latin typeface="Calibri"/>
                <a:cs typeface="Calibri"/>
              </a:rPr>
              <a:t>There’s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10" dirty="0">
                <a:latin typeface="Calibri"/>
                <a:cs typeface="Calibri"/>
              </a:rPr>
              <a:t>no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50" dirty="0">
                <a:latin typeface="Calibri"/>
                <a:cs typeface="Calibri"/>
              </a:rPr>
              <a:t>better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00" dirty="0">
                <a:latin typeface="Calibri"/>
                <a:cs typeface="Calibri"/>
              </a:rPr>
              <a:t>way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40" dirty="0">
                <a:latin typeface="Calibri"/>
                <a:cs typeface="Calibri"/>
              </a:rPr>
              <a:t>to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260" dirty="0">
                <a:latin typeface="Calibri"/>
                <a:cs typeface="Calibri"/>
              </a:rPr>
              <a:t>make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10" dirty="0">
                <a:latin typeface="Calibri"/>
                <a:cs typeface="Calibri"/>
              </a:rPr>
              <a:t>purchasing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70" dirty="0">
                <a:latin typeface="Calibri"/>
                <a:cs typeface="Calibri"/>
              </a:rPr>
              <a:t>decisions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00" dirty="0">
                <a:latin typeface="Calibri"/>
                <a:cs typeface="Calibri"/>
              </a:rPr>
              <a:t>for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60" dirty="0">
                <a:latin typeface="Calibri"/>
                <a:cs typeface="Calibri"/>
              </a:rPr>
              <a:t>your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240" dirty="0">
                <a:latin typeface="Calibri"/>
                <a:cs typeface="Calibri"/>
              </a:rPr>
              <a:t>company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00" dirty="0">
                <a:latin typeface="Calibri"/>
                <a:cs typeface="Calibri"/>
              </a:rPr>
              <a:t>than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40" dirty="0">
                <a:latin typeface="Calibri"/>
                <a:cs typeface="Calibri"/>
              </a:rPr>
              <a:t>to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70" dirty="0">
                <a:latin typeface="Calibri"/>
                <a:cs typeface="Calibri"/>
              </a:rPr>
              <a:t>see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80" dirty="0">
                <a:latin typeface="Calibri"/>
                <a:cs typeface="Calibri"/>
              </a:rPr>
              <a:t>the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95" dirty="0">
                <a:latin typeface="Calibri"/>
                <a:cs typeface="Calibri"/>
              </a:rPr>
              <a:t>product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00" dirty="0">
                <a:latin typeface="Calibri"/>
                <a:cs typeface="Calibri"/>
              </a:rPr>
              <a:t>first-</a:t>
            </a:r>
            <a:r>
              <a:rPr sz="1750" spc="235" dirty="0">
                <a:latin typeface="Calibri"/>
                <a:cs typeface="Calibri"/>
              </a:rPr>
              <a:t>hand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229" dirty="0">
                <a:latin typeface="Calibri"/>
                <a:cs typeface="Calibri"/>
              </a:rPr>
              <a:t>and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50" dirty="0">
                <a:latin typeface="Calibri"/>
                <a:cs typeface="Calibri"/>
              </a:rPr>
              <a:t>talk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55" dirty="0">
                <a:latin typeface="Calibri"/>
                <a:cs typeface="Calibri"/>
              </a:rPr>
              <a:t>face-</a:t>
            </a:r>
            <a:r>
              <a:rPr sz="1750" spc="135" dirty="0">
                <a:latin typeface="Calibri"/>
                <a:cs typeface="Calibri"/>
              </a:rPr>
              <a:t>to-</a:t>
            </a:r>
            <a:r>
              <a:rPr sz="1750" spc="160" dirty="0">
                <a:latin typeface="Calibri"/>
                <a:cs typeface="Calibri"/>
              </a:rPr>
              <a:t>face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75" dirty="0">
                <a:latin typeface="Calibri"/>
                <a:cs typeface="Calibri"/>
              </a:rPr>
              <a:t>with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30" dirty="0">
                <a:latin typeface="Calibri"/>
                <a:cs typeface="Calibri"/>
              </a:rPr>
              <a:t>a </a:t>
            </a:r>
            <a:r>
              <a:rPr sz="1750" spc="204" dirty="0">
                <a:latin typeface="Calibri"/>
                <a:cs typeface="Calibri"/>
              </a:rPr>
              <a:t>knowledgeable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75" dirty="0">
                <a:latin typeface="Calibri"/>
                <a:cs typeface="Calibri"/>
              </a:rPr>
              <a:t>training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35" dirty="0">
                <a:latin typeface="Calibri"/>
                <a:cs typeface="Calibri"/>
              </a:rPr>
              <a:t>partner.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85" dirty="0">
                <a:latin typeface="Calibri"/>
                <a:cs typeface="Calibri"/>
              </a:rPr>
              <a:t>Discovering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35" dirty="0">
                <a:latin typeface="Calibri"/>
                <a:cs typeface="Calibri"/>
              </a:rPr>
              <a:t>new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00" dirty="0">
                <a:latin typeface="Calibri"/>
                <a:cs typeface="Calibri"/>
              </a:rPr>
              <a:t>advances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229" dirty="0">
                <a:latin typeface="Calibri"/>
                <a:cs typeface="Calibri"/>
              </a:rPr>
              <a:t>and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90" dirty="0">
                <a:latin typeface="Calibri"/>
                <a:cs typeface="Calibri"/>
              </a:rPr>
              <a:t>witnessing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45" dirty="0">
                <a:latin typeface="Calibri"/>
                <a:cs typeface="Calibri"/>
              </a:rPr>
              <a:t>them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60" dirty="0">
                <a:latin typeface="Calibri"/>
                <a:cs typeface="Calibri"/>
              </a:rPr>
              <a:t>in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70" dirty="0">
                <a:latin typeface="Calibri"/>
                <a:cs typeface="Calibri"/>
              </a:rPr>
              <a:t>action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14" dirty="0">
                <a:latin typeface="Calibri"/>
                <a:cs typeface="Calibri"/>
              </a:rPr>
              <a:t>will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80" dirty="0">
                <a:latin typeface="Calibri"/>
                <a:cs typeface="Calibri"/>
              </a:rPr>
              <a:t>ensure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85" dirty="0">
                <a:latin typeface="Calibri"/>
                <a:cs typeface="Calibri"/>
              </a:rPr>
              <a:t>you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00" dirty="0">
                <a:latin typeface="Calibri"/>
                <a:cs typeface="Calibri"/>
              </a:rPr>
              <a:t>pick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80" dirty="0">
                <a:latin typeface="Calibri"/>
                <a:cs typeface="Calibri"/>
              </a:rPr>
              <a:t>the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75" dirty="0">
                <a:latin typeface="Calibri"/>
                <a:cs typeface="Calibri"/>
              </a:rPr>
              <a:t>best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55" dirty="0">
                <a:latin typeface="Calibri"/>
                <a:cs typeface="Calibri"/>
              </a:rPr>
              <a:t>solutions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00" dirty="0">
                <a:latin typeface="Calibri"/>
                <a:cs typeface="Calibri"/>
              </a:rPr>
              <a:t>for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40" dirty="0">
                <a:latin typeface="Calibri"/>
                <a:cs typeface="Calibri"/>
              </a:rPr>
              <a:t>your </a:t>
            </a:r>
            <a:r>
              <a:rPr sz="1750" spc="145" dirty="0">
                <a:latin typeface="Calibri"/>
                <a:cs typeface="Calibri"/>
              </a:rPr>
              <a:t>organization.</a:t>
            </a:r>
            <a:endParaRPr sz="1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5080">
              <a:lnSpc>
                <a:spcPct val="114300"/>
              </a:lnSpc>
            </a:pPr>
            <a:r>
              <a:rPr sz="1750" spc="220" dirty="0">
                <a:latin typeface="Calibri"/>
                <a:cs typeface="Calibri"/>
              </a:rPr>
              <a:t>You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25" dirty="0">
                <a:latin typeface="Calibri"/>
                <a:cs typeface="Calibri"/>
              </a:rPr>
              <a:t>can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20" dirty="0">
                <a:latin typeface="Calibri"/>
                <a:cs typeface="Calibri"/>
              </a:rPr>
              <a:t>get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80" dirty="0">
                <a:latin typeface="Calibri"/>
                <a:cs typeface="Calibri"/>
              </a:rPr>
              <a:t>the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95" dirty="0">
                <a:latin typeface="Calibri"/>
                <a:cs typeface="Calibri"/>
              </a:rPr>
              <a:t>convenience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29" dirty="0">
                <a:latin typeface="Calibri"/>
                <a:cs typeface="Calibri"/>
              </a:rPr>
              <a:t>and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60" dirty="0">
                <a:latin typeface="Calibri"/>
                <a:cs typeface="Calibri"/>
              </a:rPr>
              <a:t>value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05" dirty="0">
                <a:latin typeface="Calibri"/>
                <a:cs typeface="Calibri"/>
              </a:rPr>
              <a:t>of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65" dirty="0">
                <a:latin typeface="Calibri"/>
                <a:cs typeface="Calibri"/>
              </a:rPr>
              <a:t>that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70" dirty="0">
                <a:latin typeface="Calibri"/>
                <a:cs typeface="Calibri"/>
              </a:rPr>
              <a:t>personalized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75" dirty="0">
                <a:latin typeface="Calibri"/>
                <a:cs typeface="Calibri"/>
              </a:rPr>
              <a:t>experience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00" dirty="0">
                <a:latin typeface="Calibri"/>
                <a:cs typeface="Calibri"/>
              </a:rPr>
              <a:t>by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00" dirty="0">
                <a:latin typeface="Calibri"/>
                <a:cs typeface="Calibri"/>
              </a:rPr>
              <a:t>attending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25" dirty="0">
                <a:latin typeface="Calibri"/>
                <a:cs typeface="Calibri"/>
              </a:rPr>
              <a:t>SOAHR,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35" dirty="0">
                <a:latin typeface="Calibri"/>
                <a:cs typeface="Calibri"/>
              </a:rPr>
              <a:t>SHRM-</a:t>
            </a:r>
            <a:r>
              <a:rPr sz="1750" spc="135" dirty="0">
                <a:latin typeface="Calibri"/>
                <a:cs typeface="Calibri"/>
              </a:rPr>
              <a:t>Atlanta’s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315" dirty="0">
                <a:latin typeface="Calibri"/>
                <a:cs typeface="Calibri"/>
              </a:rPr>
              <a:t>HR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65" dirty="0">
                <a:latin typeface="Calibri"/>
                <a:cs typeface="Calibri"/>
              </a:rPr>
              <a:t>Conference,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85" dirty="0">
                <a:latin typeface="Calibri"/>
                <a:cs typeface="Calibri"/>
              </a:rPr>
              <a:t>March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45" dirty="0">
                <a:latin typeface="Calibri"/>
                <a:cs typeface="Calibri"/>
              </a:rPr>
              <a:t>28-</a:t>
            </a:r>
            <a:r>
              <a:rPr sz="1750" spc="65" dirty="0">
                <a:latin typeface="Calibri"/>
                <a:cs typeface="Calibri"/>
              </a:rPr>
              <a:t>29,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35" dirty="0">
                <a:latin typeface="Calibri"/>
                <a:cs typeface="Calibri"/>
              </a:rPr>
              <a:t>in Atlanta,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30" dirty="0">
                <a:latin typeface="Calibri"/>
                <a:cs typeface="Calibri"/>
              </a:rPr>
              <a:t>GA.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315" dirty="0">
                <a:latin typeface="Calibri"/>
                <a:cs typeface="Calibri"/>
              </a:rPr>
              <a:t>HR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35" dirty="0">
                <a:latin typeface="Calibri"/>
                <a:cs typeface="Calibri"/>
              </a:rPr>
              <a:t>practitioners,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65" dirty="0">
                <a:latin typeface="Calibri"/>
                <a:cs typeface="Calibri"/>
              </a:rPr>
              <a:t>industry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60" dirty="0">
                <a:latin typeface="Calibri"/>
                <a:cs typeface="Calibri"/>
              </a:rPr>
              <a:t>experts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229" dirty="0">
                <a:latin typeface="Calibri"/>
                <a:cs typeface="Calibri"/>
              </a:rPr>
              <a:t>and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65" dirty="0">
                <a:latin typeface="Calibri"/>
                <a:cs typeface="Calibri"/>
              </a:rPr>
              <a:t>resource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65" dirty="0">
                <a:latin typeface="Calibri"/>
                <a:cs typeface="Calibri"/>
              </a:rPr>
              <a:t>partners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14" dirty="0">
                <a:latin typeface="Calibri"/>
                <a:cs typeface="Calibri"/>
              </a:rPr>
              <a:t>will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200" dirty="0">
                <a:latin typeface="Calibri"/>
                <a:cs typeface="Calibri"/>
              </a:rPr>
              <a:t>assemble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85" dirty="0">
                <a:latin typeface="Calibri"/>
                <a:cs typeface="Calibri"/>
              </a:rPr>
              <a:t>March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45" dirty="0">
                <a:latin typeface="Calibri"/>
                <a:cs typeface="Calibri"/>
              </a:rPr>
              <a:t>28-</a:t>
            </a:r>
            <a:r>
              <a:rPr sz="1750" spc="130" dirty="0">
                <a:latin typeface="Calibri"/>
                <a:cs typeface="Calibri"/>
              </a:rPr>
              <a:t>29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50" dirty="0">
                <a:latin typeface="Calibri"/>
                <a:cs typeface="Calibri"/>
              </a:rPr>
              <a:t>at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85" dirty="0">
                <a:latin typeface="Calibri"/>
                <a:cs typeface="Calibri"/>
              </a:rPr>
              <a:t>SOAHR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40" dirty="0">
                <a:latin typeface="Calibri"/>
                <a:cs typeface="Calibri"/>
              </a:rPr>
              <a:t>to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70" dirty="0">
                <a:latin typeface="Calibri"/>
                <a:cs typeface="Calibri"/>
              </a:rPr>
              <a:t>share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75" dirty="0">
                <a:latin typeface="Calibri"/>
                <a:cs typeface="Calibri"/>
              </a:rPr>
              <a:t>best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35" dirty="0">
                <a:latin typeface="Calibri"/>
                <a:cs typeface="Calibri"/>
              </a:rPr>
              <a:t>practices, </a:t>
            </a:r>
            <a:r>
              <a:rPr sz="1750" spc="155" dirty="0">
                <a:latin typeface="Calibri"/>
                <a:cs typeface="Calibri"/>
              </a:rPr>
              <a:t>network,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75" dirty="0">
                <a:latin typeface="Calibri"/>
                <a:cs typeface="Calibri"/>
              </a:rPr>
              <a:t>develop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95" dirty="0">
                <a:latin typeface="Calibri"/>
                <a:cs typeface="Calibri"/>
              </a:rPr>
              <a:t>skills,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75" dirty="0">
                <a:latin typeface="Calibri"/>
                <a:cs typeface="Calibri"/>
              </a:rPr>
              <a:t>build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90" dirty="0">
                <a:latin typeface="Calibri"/>
                <a:cs typeface="Calibri"/>
              </a:rPr>
              <a:t>knowledge,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229" dirty="0">
                <a:latin typeface="Calibri"/>
                <a:cs typeface="Calibri"/>
              </a:rPr>
              <a:t>and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90" dirty="0">
                <a:latin typeface="Calibri"/>
                <a:cs typeface="Calibri"/>
              </a:rPr>
              <a:t>have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05" dirty="0">
                <a:latin typeface="Calibri"/>
                <a:cs typeface="Calibri"/>
              </a:rPr>
              <a:t>fun!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70" dirty="0">
                <a:latin typeface="Calibri"/>
                <a:cs typeface="Calibri"/>
              </a:rPr>
              <a:t>It’s </a:t>
            </a:r>
            <a:r>
              <a:rPr sz="1750" spc="180" dirty="0">
                <a:latin typeface="Calibri"/>
                <a:cs typeface="Calibri"/>
              </a:rPr>
              <a:t>worth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60" dirty="0">
                <a:latin typeface="Calibri"/>
                <a:cs typeface="Calibri"/>
              </a:rPr>
              <a:t>your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200" dirty="0">
                <a:latin typeface="Calibri"/>
                <a:cs typeface="Calibri"/>
              </a:rPr>
              <a:t>time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40" dirty="0">
                <a:latin typeface="Calibri"/>
                <a:cs typeface="Calibri"/>
              </a:rPr>
              <a:t>to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80" dirty="0">
                <a:latin typeface="Calibri"/>
                <a:cs typeface="Calibri"/>
              </a:rPr>
              <a:t>attend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50" dirty="0">
                <a:latin typeface="Calibri"/>
                <a:cs typeface="Calibri"/>
              </a:rPr>
              <a:t>this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70" dirty="0">
                <a:latin typeface="Calibri"/>
                <a:cs typeface="Calibri"/>
              </a:rPr>
              <a:t>event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25" dirty="0">
                <a:latin typeface="Calibri"/>
                <a:cs typeface="Calibri"/>
              </a:rPr>
              <a:t>-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65" dirty="0">
                <a:latin typeface="Calibri"/>
                <a:cs typeface="Calibri"/>
              </a:rPr>
              <a:t>it’s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80" dirty="0">
                <a:latin typeface="Calibri"/>
                <a:cs typeface="Calibri"/>
              </a:rPr>
              <a:t>the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45" dirty="0">
                <a:latin typeface="Calibri"/>
                <a:cs typeface="Calibri"/>
              </a:rPr>
              <a:t>ideal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80" dirty="0">
                <a:latin typeface="Calibri"/>
                <a:cs typeface="Calibri"/>
              </a:rPr>
              <a:t>conference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00" dirty="0">
                <a:latin typeface="Calibri"/>
                <a:cs typeface="Calibri"/>
              </a:rPr>
              <a:t>for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80" dirty="0">
                <a:latin typeface="Calibri"/>
                <a:cs typeface="Calibri"/>
              </a:rPr>
              <a:t>learning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65" dirty="0">
                <a:latin typeface="Calibri"/>
                <a:cs typeface="Calibri"/>
              </a:rPr>
              <a:t>from </a:t>
            </a:r>
            <a:r>
              <a:rPr sz="1750" spc="130" dirty="0">
                <a:latin typeface="Calibri"/>
                <a:cs typeface="Calibri"/>
              </a:rPr>
              <a:t>experts,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10" dirty="0">
                <a:latin typeface="Calibri"/>
                <a:cs typeface="Calibri"/>
              </a:rPr>
              <a:t>connecting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75" dirty="0">
                <a:latin typeface="Calibri"/>
                <a:cs typeface="Calibri"/>
              </a:rPr>
              <a:t>with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30" dirty="0">
                <a:latin typeface="Calibri"/>
                <a:cs typeface="Calibri"/>
              </a:rPr>
              <a:t>peers,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55" dirty="0">
                <a:latin typeface="Calibri"/>
                <a:cs typeface="Calibri"/>
              </a:rPr>
              <a:t>and,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220" dirty="0">
                <a:latin typeface="Calibri"/>
                <a:cs typeface="Calibri"/>
              </a:rPr>
              <a:t>gaining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35" dirty="0">
                <a:latin typeface="Calibri"/>
                <a:cs typeface="Calibri"/>
              </a:rPr>
              <a:t>new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60" dirty="0">
                <a:latin typeface="Calibri"/>
                <a:cs typeface="Calibri"/>
              </a:rPr>
              <a:t>strategies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85" dirty="0">
                <a:latin typeface="Calibri"/>
                <a:cs typeface="Calibri"/>
              </a:rPr>
              <a:t>you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225" dirty="0">
                <a:latin typeface="Calibri"/>
                <a:cs typeface="Calibri"/>
              </a:rPr>
              <a:t>can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80" dirty="0">
                <a:latin typeface="Calibri"/>
                <a:cs typeface="Calibri"/>
              </a:rPr>
              <a:t>take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29" dirty="0">
                <a:latin typeface="Calibri"/>
                <a:cs typeface="Calibri"/>
              </a:rPr>
              <a:t>back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40" dirty="0">
                <a:latin typeface="Calibri"/>
                <a:cs typeface="Calibri"/>
              </a:rPr>
              <a:t>to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80" dirty="0">
                <a:latin typeface="Calibri"/>
                <a:cs typeface="Calibri"/>
              </a:rPr>
              <a:t>the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20" dirty="0">
                <a:latin typeface="Calibri"/>
                <a:cs typeface="Calibri"/>
              </a:rPr>
              <a:t>office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229" dirty="0">
                <a:latin typeface="Calibri"/>
                <a:cs typeface="Calibri"/>
              </a:rPr>
              <a:t>and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20" dirty="0">
                <a:latin typeface="Calibri"/>
                <a:cs typeface="Calibri"/>
              </a:rPr>
              <a:t>implement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60" dirty="0">
                <a:latin typeface="Calibri"/>
                <a:cs typeface="Calibri"/>
              </a:rPr>
              <a:t>immediately.</a:t>
            </a:r>
            <a:endParaRPr sz="1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 dirty="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1750" spc="285" dirty="0">
                <a:latin typeface="Calibri"/>
                <a:cs typeface="Calibri"/>
              </a:rPr>
              <a:t>SOAHR</a:t>
            </a:r>
            <a:r>
              <a:rPr sz="1750" spc="65" dirty="0">
                <a:latin typeface="Calibri"/>
                <a:cs typeface="Calibri"/>
              </a:rPr>
              <a:t> </a:t>
            </a:r>
            <a:r>
              <a:rPr sz="1750" spc="70" dirty="0">
                <a:latin typeface="Calibri"/>
                <a:cs typeface="Calibri"/>
              </a:rPr>
              <a:t>offers:</a:t>
            </a:r>
            <a:endParaRPr sz="1750" dirty="0">
              <a:latin typeface="Calibri"/>
              <a:cs typeface="Calibri"/>
            </a:endParaRPr>
          </a:p>
          <a:p>
            <a:pPr marL="135890" indent="-123825">
              <a:lnSpc>
                <a:spcPct val="100000"/>
              </a:lnSpc>
              <a:spcBef>
                <a:spcPts val="300"/>
              </a:spcBef>
              <a:buChar char="•"/>
              <a:tabLst>
                <a:tab pos="136525" algn="l"/>
              </a:tabLst>
            </a:pPr>
            <a:r>
              <a:rPr sz="1750" spc="225" dirty="0">
                <a:latin typeface="Calibri"/>
                <a:cs typeface="Calibri"/>
              </a:rPr>
              <a:t>High-</a:t>
            </a:r>
            <a:r>
              <a:rPr sz="1750" spc="125" dirty="0">
                <a:latin typeface="Calibri"/>
                <a:cs typeface="Calibri"/>
              </a:rPr>
              <a:t>level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85" dirty="0">
                <a:latin typeface="Calibri"/>
                <a:cs typeface="Calibri"/>
              </a:rPr>
              <a:t>education</a:t>
            </a:r>
            <a:r>
              <a:rPr sz="1750" spc="80" dirty="0">
                <a:latin typeface="Calibri"/>
                <a:cs typeface="Calibri"/>
              </a:rPr>
              <a:t> </a:t>
            </a:r>
            <a:r>
              <a:rPr sz="1750" spc="215" dirty="0">
                <a:latin typeface="Calibri"/>
                <a:cs typeface="Calibri"/>
              </a:rPr>
              <a:t>designed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40" dirty="0">
                <a:latin typeface="Calibri"/>
                <a:cs typeface="Calibri"/>
              </a:rPr>
              <a:t>specifically</a:t>
            </a:r>
            <a:r>
              <a:rPr sz="1750" spc="80" dirty="0">
                <a:latin typeface="Calibri"/>
                <a:cs typeface="Calibri"/>
              </a:rPr>
              <a:t> </a:t>
            </a:r>
            <a:r>
              <a:rPr sz="1750" spc="100" dirty="0">
                <a:latin typeface="Calibri"/>
                <a:cs typeface="Calibri"/>
              </a:rPr>
              <a:t>for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315" dirty="0">
                <a:latin typeface="Calibri"/>
                <a:cs typeface="Calibri"/>
              </a:rPr>
              <a:t>HR</a:t>
            </a:r>
            <a:r>
              <a:rPr sz="1750" spc="80" dirty="0">
                <a:latin typeface="Calibri"/>
                <a:cs typeface="Calibri"/>
              </a:rPr>
              <a:t> </a:t>
            </a:r>
            <a:r>
              <a:rPr sz="1750" spc="125" dirty="0">
                <a:latin typeface="Calibri"/>
                <a:cs typeface="Calibri"/>
              </a:rPr>
              <a:t>professionals.</a:t>
            </a:r>
            <a:endParaRPr sz="1750" dirty="0">
              <a:latin typeface="Calibri"/>
              <a:cs typeface="Calibri"/>
            </a:endParaRPr>
          </a:p>
          <a:p>
            <a:pPr marL="135890" indent="-123825">
              <a:lnSpc>
                <a:spcPct val="100000"/>
              </a:lnSpc>
              <a:spcBef>
                <a:spcPts val="300"/>
              </a:spcBef>
              <a:buChar char="•"/>
              <a:tabLst>
                <a:tab pos="136525" algn="l"/>
              </a:tabLst>
            </a:pPr>
            <a:r>
              <a:rPr sz="1750" spc="200" dirty="0">
                <a:latin typeface="Calibri"/>
                <a:cs typeface="Calibri"/>
              </a:rPr>
              <a:t>Networking</a:t>
            </a:r>
            <a:r>
              <a:rPr sz="1750" spc="85" dirty="0">
                <a:latin typeface="Calibri"/>
                <a:cs typeface="Calibri"/>
              </a:rPr>
              <a:t> </a:t>
            </a:r>
            <a:r>
              <a:rPr sz="1750" spc="160" dirty="0">
                <a:latin typeface="Calibri"/>
                <a:cs typeface="Calibri"/>
              </a:rPr>
              <a:t>opportunities</a:t>
            </a:r>
            <a:r>
              <a:rPr sz="1750" spc="90" dirty="0">
                <a:latin typeface="Calibri"/>
                <a:cs typeface="Calibri"/>
              </a:rPr>
              <a:t> </a:t>
            </a:r>
            <a:r>
              <a:rPr sz="1750" spc="175" dirty="0">
                <a:latin typeface="Calibri"/>
                <a:cs typeface="Calibri"/>
              </a:rPr>
              <a:t>with</a:t>
            </a:r>
            <a:r>
              <a:rPr sz="1750" spc="85" dirty="0">
                <a:latin typeface="Calibri"/>
                <a:cs typeface="Calibri"/>
              </a:rPr>
              <a:t> </a:t>
            </a:r>
            <a:r>
              <a:rPr sz="1750" spc="180" dirty="0">
                <a:latin typeface="Calibri"/>
                <a:cs typeface="Calibri"/>
              </a:rPr>
              <a:t>colleagues</a:t>
            </a:r>
            <a:r>
              <a:rPr sz="1750" spc="90" dirty="0">
                <a:latin typeface="Calibri"/>
                <a:cs typeface="Calibri"/>
              </a:rPr>
              <a:t> </a:t>
            </a:r>
            <a:r>
              <a:rPr sz="1750" spc="185" dirty="0">
                <a:latin typeface="Calibri"/>
                <a:cs typeface="Calibri"/>
              </a:rPr>
              <a:t>from</a:t>
            </a:r>
            <a:r>
              <a:rPr sz="1750" spc="85" dirty="0">
                <a:latin typeface="Calibri"/>
                <a:cs typeface="Calibri"/>
              </a:rPr>
              <a:t> </a:t>
            </a:r>
            <a:r>
              <a:rPr sz="1750" spc="165" dirty="0">
                <a:latin typeface="Calibri"/>
                <a:cs typeface="Calibri"/>
              </a:rPr>
              <a:t>across</a:t>
            </a:r>
            <a:r>
              <a:rPr sz="1750" spc="90" dirty="0">
                <a:latin typeface="Calibri"/>
                <a:cs typeface="Calibri"/>
              </a:rPr>
              <a:t> </a:t>
            </a:r>
            <a:r>
              <a:rPr sz="1750" spc="180" dirty="0">
                <a:latin typeface="Calibri"/>
                <a:cs typeface="Calibri"/>
              </a:rPr>
              <a:t>the</a:t>
            </a:r>
            <a:r>
              <a:rPr sz="1750" spc="85" dirty="0">
                <a:latin typeface="Calibri"/>
                <a:cs typeface="Calibri"/>
              </a:rPr>
              <a:t> </a:t>
            </a:r>
            <a:r>
              <a:rPr sz="1750" spc="140" dirty="0">
                <a:latin typeface="Calibri"/>
                <a:cs typeface="Calibri"/>
              </a:rPr>
              <a:t>state</a:t>
            </a:r>
            <a:endParaRPr sz="1750" dirty="0">
              <a:latin typeface="Calibri"/>
              <a:cs typeface="Calibri"/>
            </a:endParaRPr>
          </a:p>
          <a:p>
            <a:pPr marL="135890" indent="-123825">
              <a:lnSpc>
                <a:spcPct val="100000"/>
              </a:lnSpc>
              <a:spcBef>
                <a:spcPts val="300"/>
              </a:spcBef>
              <a:buChar char="•"/>
              <a:tabLst>
                <a:tab pos="136525" algn="l"/>
              </a:tabLst>
            </a:pPr>
            <a:r>
              <a:rPr sz="1750" spc="229" dirty="0">
                <a:latin typeface="Calibri"/>
                <a:cs typeface="Calibri"/>
              </a:rPr>
              <a:t>A</a:t>
            </a:r>
            <a:r>
              <a:rPr sz="1750" spc="65" dirty="0">
                <a:latin typeface="Calibri"/>
                <a:cs typeface="Calibri"/>
              </a:rPr>
              <a:t> </a:t>
            </a:r>
            <a:r>
              <a:rPr sz="1750" spc="175" dirty="0">
                <a:latin typeface="Calibri"/>
                <a:cs typeface="Calibri"/>
              </a:rPr>
              <a:t>large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90" dirty="0">
                <a:latin typeface="Calibri"/>
                <a:cs typeface="Calibri"/>
              </a:rPr>
              <a:t>Resource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75" dirty="0">
                <a:latin typeface="Calibri"/>
                <a:cs typeface="Calibri"/>
              </a:rPr>
              <a:t>Partner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15" dirty="0">
                <a:latin typeface="Calibri"/>
                <a:cs typeface="Calibri"/>
              </a:rPr>
              <a:t>Showcase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90" dirty="0">
                <a:latin typeface="Calibri"/>
                <a:cs typeface="Calibri"/>
              </a:rPr>
              <a:t>where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85" dirty="0">
                <a:latin typeface="Calibri"/>
                <a:cs typeface="Calibri"/>
              </a:rPr>
              <a:t>you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25" dirty="0">
                <a:latin typeface="Calibri"/>
                <a:cs typeface="Calibri"/>
              </a:rPr>
              <a:t>can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10" dirty="0">
                <a:latin typeface="Calibri"/>
                <a:cs typeface="Calibri"/>
              </a:rPr>
              <a:t>visit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310" dirty="0">
                <a:latin typeface="Calibri"/>
                <a:cs typeface="Calibri"/>
              </a:rPr>
              <a:t>me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50" dirty="0">
                <a:latin typeface="Calibri"/>
                <a:cs typeface="Calibri"/>
              </a:rPr>
              <a:t>at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00" dirty="0">
                <a:latin typeface="Calibri"/>
                <a:cs typeface="Calibri"/>
              </a:rPr>
              <a:t>[INSERT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85" dirty="0">
                <a:latin typeface="Calibri"/>
                <a:cs typeface="Calibri"/>
              </a:rPr>
              <a:t>BOOTH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90" dirty="0">
                <a:latin typeface="Calibri"/>
                <a:cs typeface="Calibri"/>
              </a:rPr>
              <a:t>NUMBER].</a:t>
            </a:r>
            <a:endParaRPr sz="1750" dirty="0">
              <a:latin typeface="Calibri"/>
              <a:cs typeface="Calibri"/>
            </a:endParaRPr>
          </a:p>
          <a:p>
            <a:pPr marL="12700" marR="1865630">
              <a:lnSpc>
                <a:spcPct val="228600"/>
              </a:lnSpc>
            </a:pPr>
            <a:r>
              <a:rPr sz="1750" spc="80" dirty="0">
                <a:latin typeface="Calibri"/>
                <a:cs typeface="Calibri"/>
              </a:rPr>
              <a:t>I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60" dirty="0">
                <a:latin typeface="Calibri"/>
                <a:cs typeface="Calibri"/>
              </a:rPr>
              <a:t>look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55" dirty="0">
                <a:latin typeface="Calibri"/>
                <a:cs typeface="Calibri"/>
              </a:rPr>
              <a:t>forward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40" dirty="0">
                <a:latin typeface="Calibri"/>
                <a:cs typeface="Calibri"/>
              </a:rPr>
              <a:t>to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00" dirty="0">
                <a:latin typeface="Calibri"/>
                <a:cs typeface="Calibri"/>
              </a:rPr>
              <a:t>seeing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85" dirty="0">
                <a:latin typeface="Calibri"/>
                <a:cs typeface="Calibri"/>
              </a:rPr>
              <a:t>you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229" dirty="0">
                <a:latin typeface="Calibri"/>
                <a:cs typeface="Calibri"/>
              </a:rPr>
              <a:t>and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60" dirty="0">
                <a:latin typeface="Calibri"/>
                <a:cs typeface="Calibri"/>
              </a:rPr>
              <a:t>your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65" dirty="0">
                <a:latin typeface="Calibri"/>
                <a:cs typeface="Calibri"/>
              </a:rPr>
              <a:t>industry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80" dirty="0">
                <a:latin typeface="Calibri"/>
                <a:cs typeface="Calibri"/>
              </a:rPr>
              <a:t>colleagues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50" dirty="0">
                <a:latin typeface="Calibri"/>
                <a:cs typeface="Calibri"/>
              </a:rPr>
              <a:t>at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85" dirty="0">
                <a:latin typeface="Calibri"/>
                <a:cs typeface="Calibri"/>
              </a:rPr>
              <a:t>SOAHR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35" dirty="0">
                <a:latin typeface="Calibri"/>
                <a:cs typeface="Calibri"/>
              </a:rPr>
              <a:t>2023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210" dirty="0">
                <a:latin typeface="Calibri"/>
                <a:cs typeface="Calibri"/>
              </a:rPr>
              <a:t>on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85" dirty="0">
                <a:latin typeface="Calibri"/>
                <a:cs typeface="Calibri"/>
              </a:rPr>
              <a:t>March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45" dirty="0">
                <a:latin typeface="Calibri"/>
                <a:cs typeface="Calibri"/>
              </a:rPr>
              <a:t>28-</a:t>
            </a:r>
            <a:r>
              <a:rPr sz="1750" spc="60" dirty="0">
                <a:latin typeface="Calibri"/>
                <a:cs typeface="Calibri"/>
              </a:rPr>
              <a:t>29.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55" dirty="0">
                <a:latin typeface="Calibri"/>
                <a:cs typeface="Calibri"/>
              </a:rPr>
              <a:t>To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50" dirty="0">
                <a:latin typeface="Calibri"/>
                <a:cs typeface="Calibri"/>
              </a:rPr>
              <a:t>learn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160" dirty="0">
                <a:latin typeface="Calibri"/>
                <a:cs typeface="Calibri"/>
              </a:rPr>
              <a:t>more,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10" dirty="0">
                <a:latin typeface="Calibri"/>
                <a:cs typeface="Calibri"/>
              </a:rPr>
              <a:t>visit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130" dirty="0">
                <a:latin typeface="Calibri"/>
                <a:cs typeface="Calibri"/>
                <a:hlinkClick r:id="rId4"/>
              </a:rPr>
              <a:t>www.soahr.net.</a:t>
            </a:r>
            <a:r>
              <a:rPr sz="1750" spc="130" dirty="0">
                <a:latin typeface="Calibri"/>
                <a:cs typeface="Calibri"/>
              </a:rPr>
              <a:t> Sincerely,</a:t>
            </a: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-10" dirty="0">
                <a:latin typeface="Lucida Sans Unicode"/>
                <a:cs typeface="Lucida Sans Unicode"/>
              </a:rPr>
              <a:t>[INSERT</a:t>
            </a:r>
            <a:r>
              <a:rPr sz="1950" spc="-110" dirty="0">
                <a:latin typeface="Lucida Sans Unicode"/>
                <a:cs typeface="Lucida Sans Unicode"/>
              </a:rPr>
              <a:t> </a:t>
            </a:r>
            <a:r>
              <a:rPr sz="1950" spc="-10" dirty="0">
                <a:latin typeface="Lucida Sans Unicode"/>
                <a:cs typeface="Lucida Sans Unicode"/>
              </a:rPr>
              <a:t>YOUR</a:t>
            </a:r>
            <a:r>
              <a:rPr sz="1950" spc="-105" dirty="0">
                <a:latin typeface="Lucida Sans Unicode"/>
                <a:cs typeface="Lucida Sans Unicode"/>
              </a:rPr>
              <a:t> </a:t>
            </a:r>
            <a:r>
              <a:rPr sz="1950" spc="-20" dirty="0">
                <a:latin typeface="Lucida Sans Unicode"/>
                <a:cs typeface="Lucida Sans Unicode"/>
              </a:rPr>
              <a:t>NAME]</a:t>
            </a:r>
            <a:endParaRPr sz="195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55" dirty="0"/>
              <a:t>SHRM-</a:t>
            </a:r>
            <a:r>
              <a:rPr spc="420" dirty="0"/>
              <a:t>ATLANTA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395" dirty="0"/>
              <a:t>#SOAHR2023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46673" y="415719"/>
            <a:ext cx="5598160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" spc="-125" dirty="0">
                <a:solidFill>
                  <a:srgbClr val="187DC2"/>
                </a:solidFill>
                <a:latin typeface="Verdana"/>
                <a:cs typeface="Verdana"/>
              </a:rPr>
              <a:t>Sample</a:t>
            </a:r>
            <a:r>
              <a:rPr sz="6000" spc="-385" dirty="0">
                <a:solidFill>
                  <a:srgbClr val="187DC2"/>
                </a:solidFill>
                <a:latin typeface="Verdana"/>
                <a:cs typeface="Verdana"/>
              </a:rPr>
              <a:t> </a:t>
            </a:r>
            <a:r>
              <a:rPr sz="6000" spc="-85" dirty="0">
                <a:solidFill>
                  <a:srgbClr val="187DC2"/>
                </a:solidFill>
                <a:latin typeface="Verdana"/>
                <a:cs typeface="Verdana"/>
              </a:rPr>
              <a:t>Email</a:t>
            </a:r>
            <a:endParaRPr sz="6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8100" y="3383198"/>
            <a:ext cx="900303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800" spc="780" dirty="0">
                <a:solidFill>
                  <a:srgbClr val="187DC2"/>
                </a:solidFill>
              </a:rPr>
              <a:t>Social</a:t>
            </a:r>
            <a:r>
              <a:rPr sz="4800" spc="415" dirty="0">
                <a:solidFill>
                  <a:srgbClr val="187DC2"/>
                </a:solidFill>
              </a:rPr>
              <a:t> </a:t>
            </a:r>
            <a:r>
              <a:rPr sz="4800" spc="720" dirty="0">
                <a:solidFill>
                  <a:srgbClr val="187DC2"/>
                </a:solidFill>
              </a:rPr>
              <a:t>Media</a:t>
            </a:r>
            <a:r>
              <a:rPr sz="4800" spc="415" dirty="0">
                <a:solidFill>
                  <a:srgbClr val="187DC2"/>
                </a:solidFill>
              </a:rPr>
              <a:t> </a:t>
            </a:r>
            <a:r>
              <a:rPr sz="4800" spc="885" dirty="0">
                <a:solidFill>
                  <a:srgbClr val="187DC2"/>
                </a:solidFill>
              </a:rPr>
              <a:t>Contact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6172200" y="2705100"/>
            <a:ext cx="68948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409" dirty="0">
                <a:solidFill>
                  <a:srgbClr val="726F6F"/>
                </a:solidFill>
                <a:latin typeface="Calibri"/>
                <a:cs typeface="Calibri"/>
              </a:rPr>
              <a:t>Have</a:t>
            </a:r>
            <a:r>
              <a:rPr sz="2700" b="1" spc="235" dirty="0">
                <a:solidFill>
                  <a:srgbClr val="726F6F"/>
                </a:solidFill>
                <a:latin typeface="Calibri"/>
                <a:cs typeface="Calibri"/>
              </a:rPr>
              <a:t> </a:t>
            </a:r>
            <a:r>
              <a:rPr sz="2700" b="1" spc="355" dirty="0">
                <a:solidFill>
                  <a:srgbClr val="726F6F"/>
                </a:solidFill>
                <a:latin typeface="Calibri"/>
                <a:cs typeface="Calibri"/>
              </a:rPr>
              <a:t>a</a:t>
            </a:r>
            <a:r>
              <a:rPr sz="2700" b="1" spc="235" dirty="0">
                <a:solidFill>
                  <a:srgbClr val="726F6F"/>
                </a:solidFill>
                <a:latin typeface="Calibri"/>
                <a:cs typeface="Calibri"/>
              </a:rPr>
              <a:t> </a:t>
            </a:r>
            <a:r>
              <a:rPr sz="2700" b="1" spc="370" dirty="0">
                <a:solidFill>
                  <a:srgbClr val="726F6F"/>
                </a:solidFill>
                <a:latin typeface="Calibri"/>
                <a:cs typeface="Calibri"/>
              </a:rPr>
              <a:t>question?</a:t>
            </a:r>
            <a:r>
              <a:rPr sz="2700" b="1" spc="235" dirty="0">
                <a:solidFill>
                  <a:srgbClr val="726F6F"/>
                </a:solidFill>
                <a:latin typeface="Calibri"/>
                <a:cs typeface="Calibri"/>
              </a:rPr>
              <a:t> </a:t>
            </a:r>
            <a:r>
              <a:rPr sz="2700" b="1" spc="360" dirty="0">
                <a:solidFill>
                  <a:srgbClr val="726F6F"/>
                </a:solidFill>
                <a:latin typeface="Calibri"/>
                <a:cs typeface="Calibri"/>
              </a:rPr>
              <a:t>We're</a:t>
            </a:r>
            <a:r>
              <a:rPr sz="2700" b="1" spc="235" dirty="0">
                <a:solidFill>
                  <a:srgbClr val="726F6F"/>
                </a:solidFill>
                <a:latin typeface="Calibri"/>
                <a:cs typeface="Calibri"/>
              </a:rPr>
              <a:t> </a:t>
            </a:r>
            <a:r>
              <a:rPr sz="2700" b="1" spc="360" dirty="0">
                <a:solidFill>
                  <a:srgbClr val="726F6F"/>
                </a:solidFill>
                <a:latin typeface="Calibri"/>
                <a:cs typeface="Calibri"/>
              </a:rPr>
              <a:t>here</a:t>
            </a:r>
            <a:r>
              <a:rPr sz="2700" b="1" spc="240" dirty="0">
                <a:solidFill>
                  <a:srgbClr val="726F6F"/>
                </a:solidFill>
                <a:latin typeface="Calibri"/>
                <a:cs typeface="Calibri"/>
              </a:rPr>
              <a:t> </a:t>
            </a:r>
            <a:r>
              <a:rPr sz="2700" b="1" spc="310" dirty="0">
                <a:solidFill>
                  <a:srgbClr val="726F6F"/>
                </a:solidFill>
                <a:latin typeface="Calibri"/>
                <a:cs typeface="Calibri"/>
              </a:rPr>
              <a:t>to</a:t>
            </a:r>
            <a:r>
              <a:rPr sz="2700" b="1" spc="235" dirty="0">
                <a:solidFill>
                  <a:srgbClr val="726F6F"/>
                </a:solidFill>
                <a:latin typeface="Calibri"/>
                <a:cs typeface="Calibri"/>
              </a:rPr>
              <a:t> </a:t>
            </a:r>
            <a:r>
              <a:rPr sz="2700" b="1" spc="290" dirty="0">
                <a:solidFill>
                  <a:srgbClr val="726F6F"/>
                </a:solidFill>
                <a:latin typeface="Calibri"/>
                <a:cs typeface="Calibri"/>
              </a:rPr>
              <a:t>help.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9728" y="4376545"/>
            <a:ext cx="7457302" cy="221855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80010" algn="ctr">
              <a:lnSpc>
                <a:spcPct val="100000"/>
              </a:lnSpc>
              <a:spcBef>
                <a:spcPts val="919"/>
              </a:spcBef>
            </a:pPr>
            <a:r>
              <a:rPr sz="3100" b="1" spc="-25" dirty="0">
                <a:solidFill>
                  <a:srgbClr val="095986"/>
                </a:solidFill>
                <a:latin typeface="Verdana"/>
                <a:cs typeface="Verdana"/>
              </a:rPr>
              <a:t>Korrie</a:t>
            </a:r>
            <a:r>
              <a:rPr sz="3100" b="1" spc="-210" dirty="0">
                <a:solidFill>
                  <a:srgbClr val="095986"/>
                </a:solidFill>
                <a:latin typeface="Verdana"/>
                <a:cs typeface="Verdana"/>
              </a:rPr>
              <a:t> </a:t>
            </a:r>
            <a:r>
              <a:rPr sz="3100" b="1" spc="-10" dirty="0">
                <a:solidFill>
                  <a:srgbClr val="095986"/>
                </a:solidFill>
                <a:latin typeface="Verdana"/>
                <a:cs typeface="Verdana"/>
              </a:rPr>
              <a:t>Payne</a:t>
            </a:r>
            <a:endParaRPr sz="31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2300" spc="229" dirty="0">
                <a:solidFill>
                  <a:srgbClr val="187DC2"/>
                </a:solidFill>
                <a:latin typeface="Calibri"/>
                <a:cs typeface="Calibri"/>
              </a:rPr>
              <a:t>Office</a:t>
            </a:r>
            <a:r>
              <a:rPr sz="2300" spc="150" dirty="0">
                <a:solidFill>
                  <a:srgbClr val="187DC2"/>
                </a:solidFill>
                <a:latin typeface="Calibri"/>
                <a:cs typeface="Calibri"/>
              </a:rPr>
              <a:t> </a:t>
            </a:r>
            <a:r>
              <a:rPr sz="2300" spc="260" dirty="0">
                <a:solidFill>
                  <a:srgbClr val="187DC2"/>
                </a:solidFill>
                <a:latin typeface="Calibri"/>
                <a:cs typeface="Calibri"/>
              </a:rPr>
              <a:t>Coordinator</a:t>
            </a:r>
            <a:r>
              <a:rPr sz="2300" spc="150" dirty="0">
                <a:solidFill>
                  <a:srgbClr val="187DC2"/>
                </a:solidFill>
                <a:latin typeface="Calibri"/>
                <a:cs typeface="Calibri"/>
              </a:rPr>
              <a:t> </a:t>
            </a:r>
            <a:r>
              <a:rPr sz="2300" spc="335" dirty="0">
                <a:solidFill>
                  <a:srgbClr val="187DC2"/>
                </a:solidFill>
                <a:latin typeface="Calibri"/>
                <a:cs typeface="Calibri"/>
              </a:rPr>
              <a:t>and</a:t>
            </a:r>
            <a:r>
              <a:rPr sz="2300" spc="155" dirty="0">
                <a:solidFill>
                  <a:srgbClr val="187DC2"/>
                </a:solidFill>
                <a:latin typeface="Calibri"/>
                <a:cs typeface="Calibri"/>
              </a:rPr>
              <a:t> </a:t>
            </a:r>
            <a:r>
              <a:rPr sz="2300" spc="310" dirty="0">
                <a:solidFill>
                  <a:srgbClr val="187DC2"/>
                </a:solidFill>
                <a:latin typeface="Calibri"/>
                <a:cs typeface="Calibri"/>
              </a:rPr>
              <a:t>Member</a:t>
            </a:r>
            <a:r>
              <a:rPr sz="2300" spc="150" dirty="0">
                <a:solidFill>
                  <a:srgbClr val="187DC2"/>
                </a:solidFill>
                <a:latin typeface="Calibri"/>
                <a:cs typeface="Calibri"/>
              </a:rPr>
              <a:t> </a:t>
            </a:r>
            <a:r>
              <a:rPr sz="2300" spc="285" dirty="0">
                <a:solidFill>
                  <a:srgbClr val="187DC2"/>
                </a:solidFill>
                <a:latin typeface="Calibri"/>
                <a:cs typeface="Calibri"/>
              </a:rPr>
              <a:t>Care</a:t>
            </a:r>
            <a:r>
              <a:rPr sz="2300" spc="155" dirty="0">
                <a:solidFill>
                  <a:srgbClr val="187DC2"/>
                </a:solidFill>
                <a:latin typeface="Calibri"/>
                <a:cs typeface="Calibri"/>
              </a:rPr>
              <a:t> </a:t>
            </a:r>
            <a:r>
              <a:rPr sz="2300" spc="235" dirty="0">
                <a:solidFill>
                  <a:srgbClr val="187DC2"/>
                </a:solidFill>
                <a:latin typeface="Calibri"/>
                <a:cs typeface="Calibri"/>
              </a:rPr>
              <a:t>Specialist</a:t>
            </a:r>
            <a:endParaRPr lang="en-US" sz="2300" spc="235" dirty="0">
              <a:solidFill>
                <a:srgbClr val="187DC2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lang="en-US" sz="2300" spc="235" dirty="0">
                <a:solidFill>
                  <a:srgbClr val="187DC2"/>
                </a:solidFill>
                <a:latin typeface="Calibri"/>
                <a:cs typeface="Calibri"/>
                <a:hlinkClick r:id="rId3"/>
              </a:rPr>
              <a:t>kpayne@shrmatlanta.org</a:t>
            </a:r>
            <a:r>
              <a:rPr lang="en-US" sz="2300" spc="235" dirty="0">
                <a:solidFill>
                  <a:srgbClr val="187DC2"/>
                </a:solidFill>
                <a:latin typeface="Calibri"/>
                <a:cs typeface="Calibri"/>
              </a:rPr>
              <a:t> 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 dirty="0">
              <a:latin typeface="Calibri"/>
              <a:cs typeface="Calibri"/>
            </a:endParaRPr>
          </a:p>
          <a:p>
            <a:pPr marL="80010" algn="ctr">
              <a:lnSpc>
                <a:spcPct val="100000"/>
              </a:lnSpc>
            </a:pPr>
            <a:r>
              <a:rPr sz="2400" u="heavy" spc="250" dirty="0">
                <a:solidFill>
                  <a:srgbClr val="0D5883"/>
                </a:solidFill>
                <a:uFill>
                  <a:solidFill>
                    <a:srgbClr val="0D5883"/>
                  </a:solidFill>
                </a:uFill>
                <a:latin typeface="Calibri"/>
                <a:cs typeface="Calibri"/>
              </a:rPr>
              <a:t>470.308.3462</a:t>
            </a:r>
            <a:r>
              <a:rPr sz="2400" u="heavy" spc="160" dirty="0">
                <a:solidFill>
                  <a:srgbClr val="0D5883"/>
                </a:solidFill>
                <a:uFill>
                  <a:solidFill>
                    <a:srgbClr val="0D5883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190" dirty="0">
                <a:solidFill>
                  <a:srgbClr val="0D5883"/>
                </a:solidFill>
                <a:uFill>
                  <a:solidFill>
                    <a:srgbClr val="0D5883"/>
                  </a:solidFill>
                </a:uFill>
                <a:latin typeface="Calibri"/>
                <a:cs typeface="Calibri"/>
              </a:rPr>
              <a:t>ext.</a:t>
            </a:r>
            <a:r>
              <a:rPr sz="2400" u="heavy" spc="165" dirty="0">
                <a:solidFill>
                  <a:srgbClr val="0D5883"/>
                </a:solidFill>
                <a:uFill>
                  <a:solidFill>
                    <a:srgbClr val="0D5883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65" dirty="0">
                <a:solidFill>
                  <a:srgbClr val="0D5883"/>
                </a:solidFill>
                <a:uFill>
                  <a:solidFill>
                    <a:srgbClr val="0D5883"/>
                  </a:solidFill>
                </a:uFill>
                <a:latin typeface="Calibri"/>
                <a:cs typeface="Calibri"/>
              </a:rPr>
              <a:t>105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1317</Words>
  <Application>Microsoft Office PowerPoint</Application>
  <PresentationFormat>Custom</PresentationFormat>
  <Paragraphs>120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Lucida Sans Unicode</vt:lpstr>
      <vt:lpstr>Tahoma</vt:lpstr>
      <vt:lpstr>Times New Roman</vt:lpstr>
      <vt:lpstr>Verdana</vt:lpstr>
      <vt:lpstr>Office Theme</vt:lpstr>
      <vt:lpstr>PowerPoint Presentation</vt:lpstr>
      <vt:lpstr>Welcome to SOAHR 2023!</vt:lpstr>
      <vt:lpstr>PowerPoint Presentation</vt:lpstr>
      <vt:lpstr>Download &amp; share these badges</vt:lpstr>
      <vt:lpstr>PowerPoint Presentation</vt:lpstr>
      <vt:lpstr>SOAHR Blurbs</vt:lpstr>
      <vt:lpstr>How to post on your social media channels</vt:lpstr>
      <vt:lpstr>Sample Email</vt:lpstr>
      <vt:lpstr>Social Media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- Sponsor/Exhibitor Marketing Toolkit .pdf</dc:title>
  <dc:creator>Korrie Payne</dc:creator>
  <cp:keywords>DAFZWhPQTVg,BAEOXJpkntI</cp:keywords>
  <cp:lastModifiedBy>Joanne Singletary</cp:lastModifiedBy>
  <cp:revision>1</cp:revision>
  <dcterms:created xsi:type="dcterms:W3CDTF">2023-02-28T13:49:48Z</dcterms:created>
  <dcterms:modified xsi:type="dcterms:W3CDTF">2023-02-28T19:42:15Z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2023-02-14T00:00:00Z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2023-02-14T00:00:00Z</vt:filetime>
  </property>
</Properties>
</file>